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67" r:id="rId3"/>
    <p:sldId id="270" r:id="rId4"/>
    <p:sldId id="263" r:id="rId5"/>
    <p:sldId id="264" r:id="rId6"/>
    <p:sldId id="275" r:id="rId7"/>
    <p:sldId id="258" r:id="rId8"/>
    <p:sldId id="266" r:id="rId9"/>
    <p:sldId id="265" r:id="rId10"/>
    <p:sldId id="268" r:id="rId11"/>
    <p:sldId id="271" r:id="rId12"/>
    <p:sldId id="272" r:id="rId13"/>
    <p:sldId id="274" r:id="rId14"/>
    <p:sldId id="284" r:id="rId15"/>
    <p:sldId id="269" r:id="rId16"/>
    <p:sldId id="259" r:id="rId17"/>
    <p:sldId id="262" r:id="rId18"/>
  </p:sldIdLst>
  <p:sldSz cx="12192000" cy="6858000"/>
  <p:notesSz cx="6858000" cy="9926638"/>
  <p:custShowLst>
    <p:custShow name="Sem GHRS" id="0">
      <p:sldLst/>
    </p:custShow>
    <p:custShow name="Sem GHRS kompakt" id="1">
      <p:sldLst/>
    </p:custShow>
    <p:custShow name="Sem BBS" id="2">
      <p:sldLst/>
    </p:custShow>
    <p:custShow name="Sem BBS kompakt" id="3">
      <p:sldLst/>
    </p:custShow>
    <p:custShow name="NLSCHB" id="4">
      <p:sldLst/>
    </p:custShow>
    <p:custShow name="NLSCHB kompakt" id="5">
      <p:sldLst/>
    </p:custShow>
  </p:custShowLst>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253" userDrawn="1">
          <p15:clr>
            <a:srgbClr val="A4A3A4"/>
          </p15:clr>
        </p15:guide>
        <p15:guide id="3" orient="horz" pos="981" userDrawn="1">
          <p15:clr>
            <a:srgbClr val="A4A3A4"/>
          </p15:clr>
        </p15:guide>
        <p15:guide id="4" orient="horz" pos="799" userDrawn="1">
          <p15:clr>
            <a:srgbClr val="A4A3A4"/>
          </p15:clr>
        </p15:guide>
        <p15:guide id="5" orient="horz" pos="1888" userDrawn="1">
          <p15:clr>
            <a:srgbClr val="A4A3A4"/>
          </p15:clr>
        </p15:guide>
        <p15:guide id="6" pos="8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6600"/>
    <a:srgbClr val="0066CC"/>
    <a:srgbClr val="990033"/>
    <a:srgbClr val="669900"/>
    <a:srgbClr val="0065CE"/>
    <a:srgbClr val="CC0000"/>
    <a:srgbClr val="FFCCCC"/>
    <a:srgbClr val="FF99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6837" autoAdjust="0"/>
  </p:normalViewPr>
  <p:slideViewPr>
    <p:cSldViewPr showGuides="1">
      <p:cViewPr>
        <p:scale>
          <a:sx n="100" d="100"/>
          <a:sy n="100" d="100"/>
        </p:scale>
        <p:origin x="834" y="588"/>
      </p:cViewPr>
      <p:guideLst>
        <p:guide orient="horz" pos="2160"/>
        <p:guide orient="horz" pos="1253"/>
        <p:guide orient="horz" pos="981"/>
        <p:guide orient="horz" pos="799"/>
        <p:guide orient="horz" pos="1888"/>
        <p:guide pos="846"/>
      </p:guideLst>
    </p:cSldViewPr>
  </p:slideViewPr>
  <p:outlineViewPr>
    <p:cViewPr>
      <p:scale>
        <a:sx n="33" d="100"/>
        <a:sy n="33" d="100"/>
      </p:scale>
      <p:origin x="0" y="0"/>
    </p:cViewPr>
  </p:outlineViewPr>
  <p:notesTextViewPr>
    <p:cViewPr>
      <p:scale>
        <a:sx n="100" d="100"/>
        <a:sy n="100" d="100"/>
      </p:scale>
      <p:origin x="0" y="0"/>
    </p:cViewPr>
  </p:notesTextViewPr>
  <p:gridSpacing cx="144018" cy="14401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1" y="0"/>
            <a:ext cx="297094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136195" name="Rectangle 3"/>
          <p:cNvSpPr>
            <a:spLocks noGrp="1" noChangeArrowheads="1"/>
          </p:cNvSpPr>
          <p:nvPr>
            <p:ph type="dt" sz="quarter" idx="1"/>
          </p:nvPr>
        </p:nvSpPr>
        <p:spPr bwMode="auto">
          <a:xfrm>
            <a:off x="3885453" y="0"/>
            <a:ext cx="297094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136196" name="Rectangle 4"/>
          <p:cNvSpPr>
            <a:spLocks noGrp="1" noChangeArrowheads="1"/>
          </p:cNvSpPr>
          <p:nvPr>
            <p:ph type="ftr" sz="quarter" idx="2"/>
          </p:nvPr>
        </p:nvSpPr>
        <p:spPr bwMode="auto">
          <a:xfrm>
            <a:off x="1" y="9428242"/>
            <a:ext cx="297094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136197" name="Rectangle 5"/>
          <p:cNvSpPr>
            <a:spLocks noGrp="1" noChangeArrowheads="1"/>
          </p:cNvSpPr>
          <p:nvPr>
            <p:ph type="sldNum" sz="quarter" idx="3"/>
          </p:nvPr>
        </p:nvSpPr>
        <p:spPr bwMode="auto">
          <a:xfrm>
            <a:off x="3885453" y="9428242"/>
            <a:ext cx="297094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2B08EE4-FBB5-44B6-8D5F-0DCA56237936}" type="slidenum">
              <a:rPr lang="de-DE" altLang="de-DE"/>
              <a:pPr>
                <a:defRPr/>
              </a:pPr>
              <a:t>‹Nr.›</a:t>
            </a:fld>
            <a:endParaRPr lang="de-DE" altLang="de-DE"/>
          </a:p>
        </p:txBody>
      </p:sp>
    </p:spTree>
    <p:extLst>
      <p:ext uri="{BB962C8B-B14F-4D97-AF65-F5344CB8AC3E}">
        <p14:creationId xmlns:p14="http://schemas.microsoft.com/office/powerpoint/2010/main" val="3190953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094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5123" name="Rectangle 3"/>
          <p:cNvSpPr>
            <a:spLocks noGrp="1" noChangeArrowheads="1"/>
          </p:cNvSpPr>
          <p:nvPr>
            <p:ph type="dt" idx="1"/>
          </p:nvPr>
        </p:nvSpPr>
        <p:spPr bwMode="auto">
          <a:xfrm>
            <a:off x="3885453" y="0"/>
            <a:ext cx="297094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4100" name="Rectangle 4"/>
          <p:cNvSpPr>
            <a:spLocks noGrp="1" noRot="1" noChangeAspect="1" noChangeArrowheads="1" noTextEdit="1"/>
          </p:cNvSpPr>
          <p:nvPr>
            <p:ph type="sldImg" idx="2"/>
          </p:nvPr>
        </p:nvSpPr>
        <p:spPr bwMode="auto">
          <a:xfrm>
            <a:off x="122238" y="744538"/>
            <a:ext cx="6615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480" y="4715710"/>
            <a:ext cx="5487041" cy="446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1" y="9428242"/>
            <a:ext cx="297094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5127" name="Rectangle 7"/>
          <p:cNvSpPr>
            <a:spLocks noGrp="1" noChangeArrowheads="1"/>
          </p:cNvSpPr>
          <p:nvPr>
            <p:ph type="sldNum" sz="quarter" idx="5"/>
          </p:nvPr>
        </p:nvSpPr>
        <p:spPr bwMode="auto">
          <a:xfrm>
            <a:off x="3885453" y="9428242"/>
            <a:ext cx="2970946"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04D0243-313D-4306-8F29-9537B7C8787E}" type="slidenum">
              <a:rPr lang="de-DE" altLang="de-DE"/>
              <a:pPr>
                <a:defRPr/>
              </a:pPr>
              <a:t>‹Nr.›</a:t>
            </a:fld>
            <a:endParaRPr lang="de-DE" altLang="de-DE"/>
          </a:p>
        </p:txBody>
      </p:sp>
    </p:spTree>
    <p:extLst>
      <p:ext uri="{BB962C8B-B14F-4D97-AF65-F5344CB8AC3E}">
        <p14:creationId xmlns:p14="http://schemas.microsoft.com/office/powerpoint/2010/main" val="2928342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04D0243-313D-4306-8F29-9537B7C8787E}" type="slidenum">
              <a:rPr lang="de-DE" altLang="de-DE" smtClean="0"/>
              <a:pPr>
                <a:defRPr/>
              </a:pPr>
              <a:t>14</a:t>
            </a:fld>
            <a:endParaRPr lang="de-DE" altLang="de-DE"/>
          </a:p>
        </p:txBody>
      </p:sp>
    </p:spTree>
    <p:extLst>
      <p:ext uri="{BB962C8B-B14F-4D97-AF65-F5344CB8AC3E}">
        <p14:creationId xmlns:p14="http://schemas.microsoft.com/office/powerpoint/2010/main" val="53852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3"/>
          <p:cNvSpPr/>
          <p:nvPr userDrawn="1"/>
        </p:nvSpPr>
        <p:spPr>
          <a:xfrm>
            <a:off x="3647694" y="69851"/>
            <a:ext cx="8529491" cy="43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p>
        </p:txBody>
      </p:sp>
      <p:sp>
        <p:nvSpPr>
          <p:cNvPr id="2" name="Titel 1"/>
          <p:cNvSpPr>
            <a:spLocks noGrp="1"/>
          </p:cNvSpPr>
          <p:nvPr>
            <p:ph type="title" hasCustomPrompt="1"/>
          </p:nvPr>
        </p:nvSpPr>
        <p:spPr>
          <a:xfrm>
            <a:off x="3777953" y="3717036"/>
            <a:ext cx="7966627" cy="2592324"/>
          </a:xfrm>
          <a:prstGeom prst="rect">
            <a:avLst/>
          </a:prstGeom>
        </p:spPr>
        <p:txBody>
          <a:bodyPr anchor="t"/>
          <a:lstStyle>
            <a:lvl1pPr algn="l">
              <a:defRPr sz="3200" b="1" cap="none" baseline="0">
                <a:solidFill>
                  <a:schemeClr val="tx2">
                    <a:lumMod val="65000"/>
                    <a:lumOff val="35000"/>
                  </a:schemeClr>
                </a:solidFill>
              </a:defRPr>
            </a:lvl1pPr>
          </a:lstStyle>
          <a:p>
            <a:r>
              <a:rPr lang="de-DE" dirty="0"/>
              <a:t>Materialien für einen kompetenzorientierten Unterricht Förderschwerpunkt Lernen – Kerncurricula für die Hauptschule / Oberschule / Realschule</a:t>
            </a:r>
          </a:p>
        </p:txBody>
      </p:sp>
      <p:sp>
        <p:nvSpPr>
          <p:cNvPr id="5" name="Foliennummernplatzhalter 4"/>
          <p:cNvSpPr>
            <a:spLocks noGrp="1"/>
          </p:cNvSpPr>
          <p:nvPr>
            <p:ph type="sldNum" sz="quarter" idx="10"/>
          </p:nvPr>
        </p:nvSpPr>
        <p:spPr/>
        <p:txBody>
          <a:bodyPr/>
          <a:lstStyle/>
          <a:p>
            <a:fld id="{62FA578C-ABEF-4FCE-AA87-C75F3679F4E0}" type="slidenum">
              <a:rPr lang="de-DE" smtClean="0"/>
              <a:pPr/>
              <a:t>‹Nr.›</a:t>
            </a:fld>
            <a:endParaRPr lang="de-DE" dirty="0"/>
          </a:p>
        </p:txBody>
      </p:sp>
    </p:spTree>
    <p:extLst>
      <p:ext uri="{BB962C8B-B14F-4D97-AF65-F5344CB8AC3E}">
        <p14:creationId xmlns:p14="http://schemas.microsoft.com/office/powerpoint/2010/main" val="161301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normal Text 20 Punkt">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8D36AAA-198B-4115-8FB2-F43D2C3B6945}"/>
              </a:ext>
            </a:extLst>
          </p:cNvPr>
          <p:cNvSpPr>
            <a:spLocks noGrp="1"/>
          </p:cNvSpPr>
          <p:nvPr>
            <p:ph type="title"/>
          </p:nvPr>
        </p:nvSpPr>
        <p:spPr>
          <a:xfrm>
            <a:off x="1343403" y="744552"/>
            <a:ext cx="10369297" cy="522000"/>
          </a:xfrm>
          <a:prstGeom prst="rect">
            <a:avLst/>
          </a:prstGeom>
        </p:spPr>
        <p:txBody>
          <a:bodyPr/>
          <a:lstStyle>
            <a:lvl1pPr algn="l">
              <a:defRPr sz="2800" b="1">
                <a:solidFill>
                  <a:schemeClr val="tx2">
                    <a:lumMod val="65000"/>
                    <a:lumOff val="35000"/>
                  </a:schemeClr>
                </a:solidFill>
              </a:defRPr>
            </a:lvl1pPr>
          </a:lstStyle>
          <a:p>
            <a:r>
              <a:rPr lang="de-DE" dirty="0"/>
              <a:t>Titelmasterformat durch Klicken bearbeiten</a:t>
            </a:r>
          </a:p>
        </p:txBody>
      </p:sp>
      <p:sp>
        <p:nvSpPr>
          <p:cNvPr id="5" name="Inhaltsplatzhalter 2">
            <a:extLst>
              <a:ext uri="{FF2B5EF4-FFF2-40B4-BE49-F238E27FC236}">
                <a16:creationId xmlns:a16="http://schemas.microsoft.com/office/drawing/2014/main" id="{FC6FB8F1-5EBA-4CAB-846B-CEC0B7E3BD6F}"/>
              </a:ext>
            </a:extLst>
          </p:cNvPr>
          <p:cNvSpPr>
            <a:spLocks noGrp="1"/>
          </p:cNvSpPr>
          <p:nvPr>
            <p:ph idx="1"/>
          </p:nvPr>
        </p:nvSpPr>
        <p:spPr>
          <a:xfrm>
            <a:off x="1343406" y="1557338"/>
            <a:ext cx="10369296" cy="4896040"/>
          </a:xfrm>
          <a:prstGeom prst="rect">
            <a:avLst/>
          </a:prstGeom>
        </p:spPr>
        <p:txBody>
          <a:bodyPr/>
          <a:lstStyle>
            <a:lvl1pPr marL="0" indent="0">
              <a:lnSpc>
                <a:spcPct val="120000"/>
              </a:lnSpc>
              <a:buNone/>
              <a:defRPr sz="2000"/>
            </a:lvl1pPr>
            <a:lvl2pPr marL="742950" indent="-285750">
              <a:buFont typeface="Arial" pitchFamily="34" charset="0"/>
              <a:buChar char="•"/>
              <a:defRPr sz="2000"/>
            </a:lvl2pPr>
            <a:lvl3pPr>
              <a:defRPr sz="2000"/>
            </a:lvl3pPr>
            <a:lvl4pPr>
              <a:defRPr sz="2000"/>
            </a:lvl4pPr>
            <a:lvl5pPr>
              <a:defRPr sz="20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6">
            <a:extLst>
              <a:ext uri="{FF2B5EF4-FFF2-40B4-BE49-F238E27FC236}">
                <a16:creationId xmlns:a16="http://schemas.microsoft.com/office/drawing/2014/main" id="{3462FD7A-8733-4CCE-93D3-0876E831F21D}"/>
              </a:ext>
            </a:extLst>
          </p:cNvPr>
          <p:cNvSpPr>
            <a:spLocks noGrp="1"/>
          </p:cNvSpPr>
          <p:nvPr>
            <p:ph type="sldNum" sz="quarter" idx="4"/>
          </p:nvPr>
        </p:nvSpPr>
        <p:spPr>
          <a:xfrm>
            <a:off x="0" y="6489827"/>
            <a:ext cx="514350" cy="365125"/>
          </a:xfrm>
          <a:prstGeom prst="rect">
            <a:avLst/>
          </a:prstGeom>
        </p:spPr>
        <p:txBody>
          <a:bodyPr/>
          <a:lstStyle>
            <a:lvl1pPr algn="ctr">
              <a:defRPr sz="1400">
                <a:solidFill>
                  <a:schemeClr val="bg1">
                    <a:lumMod val="50000"/>
                  </a:schemeClr>
                </a:solidFill>
              </a:defRPr>
            </a:lvl1pPr>
          </a:lstStyle>
          <a:p>
            <a:fld id="{62FA578C-ABEF-4FCE-AA87-C75F3679F4E0}" type="slidenum">
              <a:rPr lang="de-DE" smtClean="0"/>
              <a:pPr/>
              <a:t>‹Nr.›</a:t>
            </a:fld>
            <a:endParaRPr lang="de-DE" dirty="0"/>
          </a:p>
        </p:txBody>
      </p:sp>
    </p:spTree>
    <p:extLst>
      <p:ext uri="{BB962C8B-B14F-4D97-AF65-F5344CB8AC3E}">
        <p14:creationId xmlns:p14="http://schemas.microsoft.com/office/powerpoint/2010/main" val="85698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normal Text 24 Punkt">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8D36AAA-198B-4115-8FB2-F43D2C3B6945}"/>
              </a:ext>
            </a:extLst>
          </p:cNvPr>
          <p:cNvSpPr>
            <a:spLocks noGrp="1"/>
          </p:cNvSpPr>
          <p:nvPr>
            <p:ph type="title"/>
          </p:nvPr>
        </p:nvSpPr>
        <p:spPr>
          <a:xfrm>
            <a:off x="1343403" y="744552"/>
            <a:ext cx="10369297" cy="522000"/>
          </a:xfrm>
          <a:prstGeom prst="rect">
            <a:avLst/>
          </a:prstGeom>
        </p:spPr>
        <p:txBody>
          <a:bodyPr/>
          <a:lstStyle>
            <a:lvl1pPr algn="l">
              <a:defRPr sz="2800" b="1">
                <a:solidFill>
                  <a:schemeClr val="tx2">
                    <a:lumMod val="65000"/>
                    <a:lumOff val="35000"/>
                  </a:schemeClr>
                </a:solidFill>
              </a:defRPr>
            </a:lvl1pPr>
          </a:lstStyle>
          <a:p>
            <a:r>
              <a:rPr lang="de-DE" dirty="0"/>
              <a:t>Titelmasterformat durch Klicken bearbeiten</a:t>
            </a:r>
          </a:p>
        </p:txBody>
      </p:sp>
      <p:sp>
        <p:nvSpPr>
          <p:cNvPr id="6" name="Inhaltsplatzhalter 2">
            <a:extLst>
              <a:ext uri="{FF2B5EF4-FFF2-40B4-BE49-F238E27FC236}">
                <a16:creationId xmlns:a16="http://schemas.microsoft.com/office/drawing/2014/main" id="{FC05D87E-933D-465F-BDA0-1E2FDC05F2F7}"/>
              </a:ext>
            </a:extLst>
          </p:cNvPr>
          <p:cNvSpPr>
            <a:spLocks noGrp="1"/>
          </p:cNvSpPr>
          <p:nvPr>
            <p:ph idx="1"/>
          </p:nvPr>
        </p:nvSpPr>
        <p:spPr>
          <a:xfrm>
            <a:off x="1343403" y="1556766"/>
            <a:ext cx="10369297" cy="4896040"/>
          </a:xfrm>
          <a:prstGeom prst="rect">
            <a:avLst/>
          </a:prstGeom>
        </p:spPr>
        <p:txBody>
          <a:bodyPr/>
          <a:lstStyle>
            <a:lvl1pPr marL="0" indent="0">
              <a:lnSpc>
                <a:spcPct val="120000"/>
              </a:lnSpc>
              <a:buFontTx/>
              <a:buNone/>
              <a:defRPr sz="2400"/>
            </a:lvl1pPr>
            <a:lvl2pPr marL="742950" indent="-285750">
              <a:buFont typeface="Arial" pitchFamily="34" charset="0"/>
              <a:buChar char="•"/>
              <a:defRPr sz="2400"/>
            </a:lvl2pPr>
            <a:lvl3pPr>
              <a:defRPr sz="2400"/>
            </a:lvl3pPr>
            <a:lvl4pPr>
              <a:defRPr sz="2400"/>
            </a:lvl4pPr>
            <a:lvl5pPr>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6">
            <a:extLst>
              <a:ext uri="{FF2B5EF4-FFF2-40B4-BE49-F238E27FC236}">
                <a16:creationId xmlns:a16="http://schemas.microsoft.com/office/drawing/2014/main" id="{D725AF42-444A-47A6-8231-60FC1BE2E61C}"/>
              </a:ext>
            </a:extLst>
          </p:cNvPr>
          <p:cNvSpPr>
            <a:spLocks noGrp="1"/>
          </p:cNvSpPr>
          <p:nvPr>
            <p:ph type="sldNum" sz="quarter" idx="4"/>
          </p:nvPr>
        </p:nvSpPr>
        <p:spPr>
          <a:xfrm>
            <a:off x="0" y="6489827"/>
            <a:ext cx="514350" cy="365125"/>
          </a:xfrm>
          <a:prstGeom prst="rect">
            <a:avLst/>
          </a:prstGeom>
        </p:spPr>
        <p:txBody>
          <a:bodyPr/>
          <a:lstStyle>
            <a:lvl1pPr algn="ctr">
              <a:defRPr sz="1400">
                <a:solidFill>
                  <a:schemeClr val="bg1">
                    <a:lumMod val="50000"/>
                  </a:schemeClr>
                </a:solidFill>
              </a:defRPr>
            </a:lvl1pPr>
          </a:lstStyle>
          <a:p>
            <a:fld id="{62FA578C-ABEF-4FCE-AA87-C75F3679F4E0}" type="slidenum">
              <a:rPr lang="de-DE" smtClean="0"/>
              <a:pPr/>
              <a:t>‹Nr.›</a:t>
            </a:fld>
            <a:endParaRPr lang="de-DE" dirty="0"/>
          </a:p>
        </p:txBody>
      </p:sp>
    </p:spTree>
    <p:extLst>
      <p:ext uri="{BB962C8B-B14F-4D97-AF65-F5344CB8AC3E}">
        <p14:creationId xmlns:p14="http://schemas.microsoft.com/office/powerpoint/2010/main" val="320764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zweilige Überschrift Text 20 Punk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46EFB313-4B82-48C6-89CE-06AB53C1CF02}"/>
              </a:ext>
            </a:extLst>
          </p:cNvPr>
          <p:cNvSpPr>
            <a:spLocks noGrp="1"/>
          </p:cNvSpPr>
          <p:nvPr>
            <p:ph type="title"/>
          </p:nvPr>
        </p:nvSpPr>
        <p:spPr>
          <a:xfrm>
            <a:off x="1343407" y="744552"/>
            <a:ext cx="10369296" cy="956232"/>
          </a:xfrm>
          <a:prstGeom prst="rect">
            <a:avLst/>
          </a:prstGeom>
        </p:spPr>
        <p:txBody>
          <a:bodyPr/>
          <a:lstStyle>
            <a:lvl1pPr algn="l">
              <a:defRPr sz="2800" b="1">
                <a:solidFill>
                  <a:schemeClr val="tx2">
                    <a:lumMod val="65000"/>
                    <a:lumOff val="35000"/>
                  </a:schemeClr>
                </a:solidFill>
              </a:defRPr>
            </a:lvl1pPr>
          </a:lstStyle>
          <a:p>
            <a:r>
              <a:rPr lang="de-DE" dirty="0"/>
              <a:t>Titelmasterformat durch Klicken bearbeiten</a:t>
            </a:r>
          </a:p>
        </p:txBody>
      </p:sp>
      <p:sp>
        <p:nvSpPr>
          <p:cNvPr id="7" name="Inhaltsplatzhalter 2">
            <a:extLst>
              <a:ext uri="{FF2B5EF4-FFF2-40B4-BE49-F238E27FC236}">
                <a16:creationId xmlns:a16="http://schemas.microsoft.com/office/drawing/2014/main" id="{95D54387-4215-49CB-9CFB-148B9C53F67F}"/>
              </a:ext>
            </a:extLst>
          </p:cNvPr>
          <p:cNvSpPr>
            <a:spLocks noGrp="1"/>
          </p:cNvSpPr>
          <p:nvPr>
            <p:ph idx="1"/>
          </p:nvPr>
        </p:nvSpPr>
        <p:spPr>
          <a:xfrm>
            <a:off x="1343406" y="1988820"/>
            <a:ext cx="10369296" cy="4464558"/>
          </a:xfrm>
          <a:prstGeom prst="rect">
            <a:avLst/>
          </a:prstGeom>
        </p:spPr>
        <p:txBody>
          <a:bodyPr/>
          <a:lstStyle>
            <a:lvl1pPr marL="0" indent="0">
              <a:lnSpc>
                <a:spcPct val="120000"/>
              </a:lnSpc>
              <a:buFont typeface="Arial" pitchFamily="34" charset="0"/>
              <a:buNone/>
              <a:defRPr sz="2000"/>
            </a:lvl1pPr>
            <a:lvl2pPr marL="742950" indent="-285750">
              <a:buFont typeface="Arial" pitchFamily="34" charset="0"/>
              <a:buChar char="•"/>
              <a:defRPr sz="2000"/>
            </a:lvl2pPr>
            <a:lvl3pPr>
              <a:defRPr sz="2000"/>
            </a:lvl3pPr>
            <a:lvl4pPr>
              <a:defRPr sz="2000"/>
            </a:lvl4pPr>
            <a:lvl5pPr>
              <a:defRPr sz="20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6">
            <a:extLst>
              <a:ext uri="{FF2B5EF4-FFF2-40B4-BE49-F238E27FC236}">
                <a16:creationId xmlns:a16="http://schemas.microsoft.com/office/drawing/2014/main" id="{070470D9-5BE5-409C-9B20-73BA0DC646B9}"/>
              </a:ext>
            </a:extLst>
          </p:cNvPr>
          <p:cNvSpPr>
            <a:spLocks noGrp="1"/>
          </p:cNvSpPr>
          <p:nvPr>
            <p:ph type="sldNum" sz="quarter" idx="4"/>
          </p:nvPr>
        </p:nvSpPr>
        <p:spPr>
          <a:xfrm>
            <a:off x="0" y="6489827"/>
            <a:ext cx="514350" cy="365125"/>
          </a:xfrm>
          <a:prstGeom prst="rect">
            <a:avLst/>
          </a:prstGeom>
        </p:spPr>
        <p:txBody>
          <a:bodyPr/>
          <a:lstStyle>
            <a:lvl1pPr algn="ctr">
              <a:defRPr sz="1400">
                <a:solidFill>
                  <a:schemeClr val="bg1">
                    <a:lumMod val="50000"/>
                  </a:schemeClr>
                </a:solidFill>
              </a:defRPr>
            </a:lvl1pPr>
          </a:lstStyle>
          <a:p>
            <a:fld id="{62FA578C-ABEF-4FCE-AA87-C75F3679F4E0}" type="slidenum">
              <a:rPr lang="de-DE" smtClean="0"/>
              <a:pPr/>
              <a:t>‹Nr.›</a:t>
            </a:fld>
            <a:endParaRPr lang="de-DE" dirty="0"/>
          </a:p>
        </p:txBody>
      </p:sp>
    </p:spTree>
    <p:extLst>
      <p:ext uri="{BB962C8B-B14F-4D97-AF65-F5344CB8AC3E}">
        <p14:creationId xmlns:p14="http://schemas.microsoft.com/office/powerpoint/2010/main" val="172991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alt zweilige Überschrift Text 20 Punk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46EFB313-4B82-48C6-89CE-06AB53C1CF02}"/>
              </a:ext>
            </a:extLst>
          </p:cNvPr>
          <p:cNvSpPr>
            <a:spLocks noGrp="1"/>
          </p:cNvSpPr>
          <p:nvPr>
            <p:ph type="title"/>
          </p:nvPr>
        </p:nvSpPr>
        <p:spPr>
          <a:xfrm>
            <a:off x="1343407" y="744552"/>
            <a:ext cx="10369296" cy="956232"/>
          </a:xfrm>
          <a:prstGeom prst="rect">
            <a:avLst/>
          </a:prstGeom>
        </p:spPr>
        <p:txBody>
          <a:bodyPr/>
          <a:lstStyle>
            <a:lvl1pPr algn="l">
              <a:defRPr sz="2800" b="1">
                <a:solidFill>
                  <a:schemeClr val="tx2">
                    <a:lumMod val="65000"/>
                    <a:lumOff val="35000"/>
                  </a:schemeClr>
                </a:solidFill>
              </a:defRPr>
            </a:lvl1pPr>
          </a:lstStyle>
          <a:p>
            <a:r>
              <a:rPr lang="de-DE" dirty="0"/>
              <a:t>Titelmasterformat durch Klicken bearbeiten</a:t>
            </a:r>
          </a:p>
        </p:txBody>
      </p:sp>
      <p:sp>
        <p:nvSpPr>
          <p:cNvPr id="4" name="Inhaltsplatzhalter 2">
            <a:extLst>
              <a:ext uri="{FF2B5EF4-FFF2-40B4-BE49-F238E27FC236}">
                <a16:creationId xmlns:a16="http://schemas.microsoft.com/office/drawing/2014/main" id="{BAB342DF-8A70-492E-8B36-2AC6AA8560B3}"/>
              </a:ext>
            </a:extLst>
          </p:cNvPr>
          <p:cNvSpPr>
            <a:spLocks noGrp="1"/>
          </p:cNvSpPr>
          <p:nvPr>
            <p:ph idx="1"/>
          </p:nvPr>
        </p:nvSpPr>
        <p:spPr>
          <a:xfrm>
            <a:off x="1343406" y="1989138"/>
            <a:ext cx="10369295" cy="4464240"/>
          </a:xfrm>
          <a:prstGeom prst="rect">
            <a:avLst/>
          </a:prstGeom>
        </p:spPr>
        <p:txBody>
          <a:bodyPr/>
          <a:lstStyle>
            <a:lvl1pPr marL="0" indent="0">
              <a:lnSpc>
                <a:spcPct val="120000"/>
              </a:lnSpc>
              <a:buFont typeface="Arial" pitchFamily="34" charset="0"/>
              <a:buNone/>
              <a:defRPr sz="2400"/>
            </a:lvl1pPr>
            <a:lvl2pPr marL="800100" indent="-342900">
              <a:buFont typeface="Arial" pitchFamily="34" charset="0"/>
              <a:buChar char="•"/>
              <a:defRPr sz="2400"/>
            </a:lvl2pPr>
            <a:lvl3pPr>
              <a:defRPr sz="2400"/>
            </a:lvl3pPr>
            <a:lvl4pPr>
              <a:defRPr sz="2400"/>
            </a:lvl4pPr>
            <a:lvl5pPr>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6">
            <a:extLst>
              <a:ext uri="{FF2B5EF4-FFF2-40B4-BE49-F238E27FC236}">
                <a16:creationId xmlns:a16="http://schemas.microsoft.com/office/drawing/2014/main" id="{4CC4E4F8-A27A-4E08-A22A-9CB438E2821F}"/>
              </a:ext>
            </a:extLst>
          </p:cNvPr>
          <p:cNvSpPr>
            <a:spLocks noGrp="1"/>
          </p:cNvSpPr>
          <p:nvPr>
            <p:ph type="sldNum" sz="quarter" idx="4"/>
          </p:nvPr>
        </p:nvSpPr>
        <p:spPr>
          <a:xfrm>
            <a:off x="0" y="6489827"/>
            <a:ext cx="514350" cy="365125"/>
          </a:xfrm>
          <a:prstGeom prst="rect">
            <a:avLst/>
          </a:prstGeom>
        </p:spPr>
        <p:txBody>
          <a:bodyPr/>
          <a:lstStyle>
            <a:lvl1pPr algn="ctr">
              <a:defRPr sz="1400">
                <a:solidFill>
                  <a:schemeClr val="bg1">
                    <a:lumMod val="50000"/>
                  </a:schemeClr>
                </a:solidFill>
              </a:defRPr>
            </a:lvl1pPr>
          </a:lstStyle>
          <a:p>
            <a:fld id="{62FA578C-ABEF-4FCE-AA87-C75F3679F4E0}" type="slidenum">
              <a:rPr lang="de-DE" smtClean="0"/>
              <a:pPr/>
              <a:t>‹Nr.›</a:t>
            </a:fld>
            <a:endParaRPr lang="de-DE" dirty="0"/>
          </a:p>
        </p:txBody>
      </p:sp>
    </p:spTree>
    <p:extLst>
      <p:ext uri="{BB962C8B-B14F-4D97-AF65-F5344CB8AC3E}">
        <p14:creationId xmlns:p14="http://schemas.microsoft.com/office/powerpoint/2010/main" val="247153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A288959-1C95-4856-A38A-194E9E62C55C}"/>
              </a:ext>
            </a:extLst>
          </p:cNvPr>
          <p:cNvSpPr>
            <a:spLocks noGrp="1"/>
          </p:cNvSpPr>
          <p:nvPr>
            <p:ph type="title"/>
          </p:nvPr>
        </p:nvSpPr>
        <p:spPr>
          <a:xfrm>
            <a:off x="1343406" y="746413"/>
            <a:ext cx="10513314" cy="522000"/>
          </a:xfrm>
          <a:prstGeom prst="rect">
            <a:avLst/>
          </a:prstGeom>
        </p:spPr>
        <p:txBody>
          <a:bodyPr/>
          <a:lstStyle>
            <a:lvl1pPr algn="l">
              <a:defRPr sz="2800" b="1">
                <a:solidFill>
                  <a:schemeClr val="tx2">
                    <a:lumMod val="65000"/>
                    <a:lumOff val="35000"/>
                  </a:schemeClr>
                </a:solidFill>
              </a:defRPr>
            </a:lvl1pPr>
          </a:lstStyle>
          <a:p>
            <a:r>
              <a:rPr lang="de-DE" dirty="0"/>
              <a:t>Titelmasterformat durch Klicken bearbeiten</a:t>
            </a:r>
          </a:p>
        </p:txBody>
      </p:sp>
      <p:sp>
        <p:nvSpPr>
          <p:cNvPr id="6" name="Textplatzhalter 2">
            <a:extLst>
              <a:ext uri="{FF2B5EF4-FFF2-40B4-BE49-F238E27FC236}">
                <a16:creationId xmlns:a16="http://schemas.microsoft.com/office/drawing/2014/main" id="{C70AC117-8090-4B7D-AEF7-C3E0F28955CE}"/>
              </a:ext>
            </a:extLst>
          </p:cNvPr>
          <p:cNvSpPr>
            <a:spLocks noGrp="1"/>
          </p:cNvSpPr>
          <p:nvPr>
            <p:ph type="body" idx="1"/>
          </p:nvPr>
        </p:nvSpPr>
        <p:spPr>
          <a:xfrm>
            <a:off x="1346197" y="1557338"/>
            <a:ext cx="4877543" cy="522000"/>
          </a:xfrm>
          <a:prstGeom prst="rect">
            <a:avLst/>
          </a:prstGeom>
        </p:spPr>
        <p:txBody>
          <a:bodyPr anchor="t"/>
          <a:lstStyle>
            <a:lvl1pPr marL="0" indent="0">
              <a:buNone/>
              <a:defRPr sz="2400" b="0">
                <a:solidFill>
                  <a:schemeClr val="tx2">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7" name="Inhaltsplatzhalter 3">
            <a:extLst>
              <a:ext uri="{FF2B5EF4-FFF2-40B4-BE49-F238E27FC236}">
                <a16:creationId xmlns:a16="http://schemas.microsoft.com/office/drawing/2014/main" id="{03919644-CDD9-404C-8F89-F5DEFF8BD764}"/>
              </a:ext>
            </a:extLst>
          </p:cNvPr>
          <p:cNvSpPr>
            <a:spLocks noGrp="1"/>
          </p:cNvSpPr>
          <p:nvPr>
            <p:ph sz="half" idx="2"/>
          </p:nvPr>
        </p:nvSpPr>
        <p:spPr>
          <a:xfrm>
            <a:off x="1346197" y="2197100"/>
            <a:ext cx="4877543" cy="3951288"/>
          </a:xfrm>
          <a:prstGeom prst="rect">
            <a:avLst/>
          </a:prstGeom>
        </p:spPr>
        <p:txBody>
          <a:bodyPr/>
          <a:lstStyle>
            <a:lvl1pPr marL="0" indent="0">
              <a:buNone/>
              <a:defRPr sz="2000"/>
            </a:lvl1pPr>
            <a:lvl2pPr marL="742950" indent="-285750">
              <a:buFont typeface="Arial" pitchFamily="34" charset="0"/>
              <a:buChar char="•"/>
              <a:defRPr sz="2000"/>
            </a:lvl2pPr>
            <a:lvl3pPr marL="1143000" indent="-228600">
              <a:buFont typeface="Symbol" pitchFamily="18" charset="2"/>
              <a:buChar char="-"/>
              <a:defRPr sz="2000"/>
            </a:lvl3pPr>
            <a:lvl4pPr marL="1600200" indent="-228600">
              <a:buFont typeface="Symbol" pitchFamily="18" charset="2"/>
              <a:buChar char="-"/>
              <a:defRPr sz="2000"/>
            </a:lvl4pPr>
            <a:lvl5pPr>
              <a:defRPr sz="20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4">
            <a:extLst>
              <a:ext uri="{FF2B5EF4-FFF2-40B4-BE49-F238E27FC236}">
                <a16:creationId xmlns:a16="http://schemas.microsoft.com/office/drawing/2014/main" id="{52B02A1A-CB20-4835-9309-EBFA51488E73}"/>
              </a:ext>
            </a:extLst>
          </p:cNvPr>
          <p:cNvSpPr>
            <a:spLocks noGrp="1"/>
          </p:cNvSpPr>
          <p:nvPr>
            <p:ph type="body" sz="quarter" idx="3"/>
          </p:nvPr>
        </p:nvSpPr>
        <p:spPr>
          <a:xfrm>
            <a:off x="6545090" y="1576140"/>
            <a:ext cx="5311630" cy="522000"/>
          </a:xfrm>
          <a:prstGeom prst="rect">
            <a:avLst/>
          </a:prstGeom>
        </p:spPr>
        <p:txBody>
          <a:bodyPr anchor="t"/>
          <a:lstStyle>
            <a:lvl1pPr marL="0" indent="0">
              <a:buNone/>
              <a:defRPr sz="2400" b="0">
                <a:solidFill>
                  <a:schemeClr val="tx2">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9" name="Inhaltsplatzhalter 5">
            <a:extLst>
              <a:ext uri="{FF2B5EF4-FFF2-40B4-BE49-F238E27FC236}">
                <a16:creationId xmlns:a16="http://schemas.microsoft.com/office/drawing/2014/main" id="{39A9FAF1-F34C-4C5A-ACF3-6E25E1152882}"/>
              </a:ext>
            </a:extLst>
          </p:cNvPr>
          <p:cNvSpPr>
            <a:spLocks noGrp="1"/>
          </p:cNvSpPr>
          <p:nvPr>
            <p:ph sz="quarter" idx="4"/>
          </p:nvPr>
        </p:nvSpPr>
        <p:spPr>
          <a:xfrm>
            <a:off x="6545090" y="2192213"/>
            <a:ext cx="5311630" cy="3951288"/>
          </a:xfrm>
          <a:prstGeom prst="rect">
            <a:avLst/>
          </a:prstGeom>
        </p:spPr>
        <p:txBody>
          <a:bodyPr/>
          <a:lstStyle>
            <a:lvl1pPr marL="0" indent="0">
              <a:buNone/>
              <a:defRPr sz="2000"/>
            </a:lvl1pPr>
            <a:lvl2pPr marL="742950" indent="-285750">
              <a:buFont typeface="Arial" pitchFamily="34" charset="0"/>
              <a:buChar char="•"/>
              <a:defRPr sz="2000"/>
            </a:lvl2pPr>
            <a:lvl3pPr marL="1143000" indent="-228600">
              <a:buFont typeface="Symbol" pitchFamily="18" charset="2"/>
              <a:buChar char="-"/>
              <a:defRPr sz="2000"/>
            </a:lvl3pPr>
            <a:lvl4pPr marL="1600200" indent="-228600">
              <a:buFont typeface="Symbol" pitchFamily="18" charset="2"/>
              <a:buChar char="-"/>
              <a:defRPr sz="2000"/>
            </a:lvl4pPr>
            <a:lvl5pPr>
              <a:defRPr sz="20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Foliennummernplatzhalter 6">
            <a:extLst>
              <a:ext uri="{FF2B5EF4-FFF2-40B4-BE49-F238E27FC236}">
                <a16:creationId xmlns:a16="http://schemas.microsoft.com/office/drawing/2014/main" id="{F87C3A4E-FEE5-42B7-A105-C63F79DF2029}"/>
              </a:ext>
            </a:extLst>
          </p:cNvPr>
          <p:cNvSpPr>
            <a:spLocks noGrp="1"/>
          </p:cNvSpPr>
          <p:nvPr>
            <p:ph type="sldNum" sz="quarter" idx="10"/>
          </p:nvPr>
        </p:nvSpPr>
        <p:spPr>
          <a:xfrm>
            <a:off x="0" y="6489827"/>
            <a:ext cx="514350" cy="365125"/>
          </a:xfrm>
          <a:prstGeom prst="rect">
            <a:avLst/>
          </a:prstGeom>
        </p:spPr>
        <p:txBody>
          <a:bodyPr/>
          <a:lstStyle>
            <a:lvl1pPr algn="ctr">
              <a:defRPr sz="1400">
                <a:solidFill>
                  <a:schemeClr val="bg1">
                    <a:lumMod val="50000"/>
                  </a:schemeClr>
                </a:solidFill>
              </a:defRPr>
            </a:lvl1pPr>
          </a:lstStyle>
          <a:p>
            <a:fld id="{62FA578C-ABEF-4FCE-AA87-C75F3679F4E0}" type="slidenum">
              <a:rPr lang="de-DE" smtClean="0"/>
              <a:pPr/>
              <a:t>‹Nr.›</a:t>
            </a:fld>
            <a:endParaRPr lang="de-DE" dirty="0"/>
          </a:p>
        </p:txBody>
      </p:sp>
    </p:spTree>
    <p:extLst>
      <p:ext uri="{BB962C8B-B14F-4D97-AF65-F5344CB8AC3E}">
        <p14:creationId xmlns:p14="http://schemas.microsoft.com/office/powerpoint/2010/main" val="144033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F2733DD2-B195-4316-9E13-0A5509F389E5}"/>
              </a:ext>
            </a:extLst>
          </p:cNvPr>
          <p:cNvSpPr>
            <a:spLocks noGrp="1"/>
          </p:cNvSpPr>
          <p:nvPr>
            <p:ph type="sldNum" sz="quarter" idx="4"/>
          </p:nvPr>
        </p:nvSpPr>
        <p:spPr>
          <a:xfrm>
            <a:off x="0" y="6489827"/>
            <a:ext cx="514350" cy="365125"/>
          </a:xfrm>
          <a:prstGeom prst="rect">
            <a:avLst/>
          </a:prstGeom>
        </p:spPr>
        <p:txBody>
          <a:bodyPr/>
          <a:lstStyle>
            <a:lvl1pPr algn="ctr">
              <a:defRPr sz="1400">
                <a:solidFill>
                  <a:schemeClr val="bg1">
                    <a:lumMod val="50000"/>
                  </a:schemeClr>
                </a:solidFill>
              </a:defRPr>
            </a:lvl1pPr>
          </a:lstStyle>
          <a:p>
            <a:fld id="{62FA578C-ABEF-4FCE-AA87-C75F3679F4E0}" type="slidenum">
              <a:rPr lang="de-DE" smtClean="0"/>
              <a:pPr/>
              <a:t>‹Nr.›</a:t>
            </a:fld>
            <a:endParaRPr lang="de-DE" dirty="0"/>
          </a:p>
        </p:txBody>
      </p:sp>
    </p:spTree>
    <p:extLst>
      <p:ext uri="{BB962C8B-B14F-4D97-AF65-F5344CB8AC3E}">
        <p14:creationId xmlns:p14="http://schemas.microsoft.com/office/powerpoint/2010/main" val="39714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öllig leer">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6CEB567-B5C3-4A82-842B-EA650C4CB1D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800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35"/>
          <p:cNvSpPr>
            <a:spLocks noChangeShapeType="1"/>
          </p:cNvSpPr>
          <p:nvPr userDrawn="1"/>
        </p:nvSpPr>
        <p:spPr bwMode="auto">
          <a:xfrm>
            <a:off x="283633" y="549275"/>
            <a:ext cx="11906251" cy="0"/>
          </a:xfrm>
          <a:prstGeom prst="line">
            <a:avLst/>
          </a:prstGeom>
          <a:noFill/>
          <a:ln w="38100">
            <a:solidFill>
              <a:srgbClr val="CC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2400"/>
          </a:p>
        </p:txBody>
      </p:sp>
      <p:sp>
        <p:nvSpPr>
          <p:cNvPr id="1032" name="Text Box 37"/>
          <p:cNvSpPr txBox="1">
            <a:spLocks noChangeArrowheads="1"/>
          </p:cNvSpPr>
          <p:nvPr userDrawn="1"/>
        </p:nvSpPr>
        <p:spPr bwMode="auto">
          <a:xfrm>
            <a:off x="3862255" y="69292"/>
            <a:ext cx="825097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defRPr/>
            </a:pPr>
            <a:r>
              <a:rPr lang="de-DE" sz="2200" b="0" dirty="0">
                <a:solidFill>
                  <a:schemeClr val="bg2"/>
                </a:solidFill>
              </a:rPr>
              <a:t>Zusammenführung Materialien Lernen – KC GS / HS / OBS / RS</a:t>
            </a:r>
            <a:r>
              <a:rPr lang="de-DE" sz="2200" b="0" baseline="0" dirty="0">
                <a:solidFill>
                  <a:schemeClr val="bg2"/>
                </a:solidFill>
              </a:rPr>
              <a:t> </a:t>
            </a:r>
            <a:endParaRPr lang="de-DE" sz="2200" b="0" dirty="0">
              <a:solidFill>
                <a:schemeClr val="bg2"/>
              </a:solidFill>
            </a:endParaRPr>
          </a:p>
        </p:txBody>
      </p:sp>
      <p:sp>
        <p:nvSpPr>
          <p:cNvPr id="6" name="Foliennummernplatzhalter 6">
            <a:extLst>
              <a:ext uri="{FF2B5EF4-FFF2-40B4-BE49-F238E27FC236}">
                <a16:creationId xmlns:a16="http://schemas.microsoft.com/office/drawing/2014/main" id="{5A511FCB-572C-4C44-844C-D915ECDBA950}"/>
              </a:ext>
            </a:extLst>
          </p:cNvPr>
          <p:cNvSpPr>
            <a:spLocks noGrp="1"/>
          </p:cNvSpPr>
          <p:nvPr>
            <p:ph type="sldNum" sz="quarter" idx="4"/>
          </p:nvPr>
        </p:nvSpPr>
        <p:spPr>
          <a:xfrm>
            <a:off x="0" y="6489827"/>
            <a:ext cx="514350" cy="365125"/>
          </a:xfrm>
          <a:prstGeom prst="rect">
            <a:avLst/>
          </a:prstGeom>
        </p:spPr>
        <p:txBody>
          <a:bodyPr/>
          <a:lstStyle>
            <a:lvl1pPr algn="ctr">
              <a:defRPr sz="1400">
                <a:solidFill>
                  <a:schemeClr val="bg1">
                    <a:lumMod val="50000"/>
                  </a:schemeClr>
                </a:solidFill>
              </a:defRPr>
            </a:lvl1pPr>
          </a:lstStyle>
          <a:p>
            <a:fld id="{62FA578C-ABEF-4FCE-AA87-C75F3679F4E0}" type="slidenum">
              <a:rPr lang="de-DE" smtClean="0"/>
              <a:pPr/>
              <a:t>‹Nr.›</a:t>
            </a:fld>
            <a:endParaRPr lang="de-DE" dirty="0"/>
          </a:p>
        </p:txBody>
      </p:sp>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2000" y="147600"/>
            <a:ext cx="2185199" cy="546300"/>
          </a:xfrm>
          <a:prstGeom prst="rect">
            <a:avLst/>
          </a:prstGeom>
        </p:spPr>
      </p:pic>
      <p:pic>
        <p:nvPicPr>
          <p:cNvPr id="7" name="Grafik 6"/>
          <p:cNvPicPr>
            <a:picLocks noChangeAspect="1"/>
          </p:cNvPicPr>
          <p:nvPr userDrawn="1"/>
        </p:nvPicPr>
        <p:blipFill>
          <a:blip r:embed="rId11" cstate="print"/>
          <a:stretch>
            <a:fillRect/>
          </a:stretch>
        </p:blipFill>
        <p:spPr>
          <a:xfrm>
            <a:off x="283633" y="888270"/>
            <a:ext cx="1148736" cy="414610"/>
          </a:xfrm>
          <a:prstGeom prst="rect">
            <a:avLst/>
          </a:prstGeom>
        </p:spPr>
      </p:pic>
    </p:spTree>
  </p:cSld>
  <p:clrMap bg1="lt1" tx1="dk1" bg2="lt2" tx2="dk2" accent1="accent1" accent2="accent2" accent3="accent3" accent4="accent4" accent5="accent5" accent6="accent6" hlink="hlink" folHlink="folHlink"/>
  <p:sldLayoutIdLst>
    <p:sldLayoutId id="2147484165" r:id="rId1"/>
    <p:sldLayoutId id="2147484160" r:id="rId2"/>
    <p:sldLayoutId id="2147484166" r:id="rId3"/>
    <p:sldLayoutId id="2147484159" r:id="rId4"/>
    <p:sldLayoutId id="2147484167" r:id="rId5"/>
    <p:sldLayoutId id="2147484161" r:id="rId6"/>
    <p:sldLayoutId id="2147484164" r:id="rId7"/>
    <p:sldLayoutId id="2147484163" r:id="rId8"/>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7D7EA-CCC3-4C70-8811-221567E459EA}"/>
              </a:ext>
            </a:extLst>
          </p:cNvPr>
          <p:cNvSpPr>
            <a:spLocks noGrp="1"/>
          </p:cNvSpPr>
          <p:nvPr>
            <p:ph type="title"/>
          </p:nvPr>
        </p:nvSpPr>
        <p:spPr>
          <a:xfrm>
            <a:off x="3777952" y="2769088"/>
            <a:ext cx="7966627" cy="1584198"/>
          </a:xfrm>
        </p:spPr>
        <p:txBody>
          <a:bodyPr/>
          <a:lstStyle/>
          <a:p>
            <a:r>
              <a:rPr lang="de-DE" dirty="0"/>
              <a:t>Materialien für einen kompetenzorientierten Unterricht Förderschwerpunkt Lernen – </a:t>
            </a:r>
            <a:br>
              <a:rPr lang="de-DE" dirty="0"/>
            </a:br>
            <a:endParaRPr lang="de-DE" dirty="0"/>
          </a:p>
        </p:txBody>
      </p:sp>
      <p:sp>
        <p:nvSpPr>
          <p:cNvPr id="3" name="Textplatzhalter 2">
            <a:extLst>
              <a:ext uri="{FF2B5EF4-FFF2-40B4-BE49-F238E27FC236}">
                <a16:creationId xmlns:a16="http://schemas.microsoft.com/office/drawing/2014/main" id="{C75B8396-2693-404B-B251-6ED8387354C8}"/>
              </a:ext>
            </a:extLst>
          </p:cNvPr>
          <p:cNvSpPr>
            <a:spLocks noGrp="1"/>
          </p:cNvSpPr>
          <p:nvPr>
            <p:ph type="body" idx="4294967295"/>
          </p:nvPr>
        </p:nvSpPr>
        <p:spPr>
          <a:xfrm>
            <a:off x="3777952" y="1988991"/>
            <a:ext cx="7920990" cy="780097"/>
          </a:xfrm>
          <a:prstGeom prst="rect">
            <a:avLst/>
          </a:prstGeom>
        </p:spPr>
        <p:txBody>
          <a:bodyPr/>
          <a:lstStyle/>
          <a:p>
            <a:pPr marL="0" indent="0">
              <a:buNone/>
            </a:pPr>
            <a:r>
              <a:rPr lang="de-DE" b="1" u="sng" dirty="0">
                <a:solidFill>
                  <a:schemeClr val="tx2">
                    <a:lumMod val="65000"/>
                    <a:lumOff val="35000"/>
                  </a:schemeClr>
                </a:solidFill>
              </a:rPr>
              <a:t>Zusammenführung</a:t>
            </a:r>
          </a:p>
        </p:txBody>
      </p:sp>
      <p:sp>
        <p:nvSpPr>
          <p:cNvPr id="4" name="Titel 1">
            <a:extLst>
              <a:ext uri="{FF2B5EF4-FFF2-40B4-BE49-F238E27FC236}">
                <a16:creationId xmlns:a16="http://schemas.microsoft.com/office/drawing/2014/main" id="{74C7D7EA-CCC3-4C70-8811-221567E459EA}"/>
              </a:ext>
            </a:extLst>
          </p:cNvPr>
          <p:cNvSpPr txBox="1">
            <a:spLocks/>
          </p:cNvSpPr>
          <p:nvPr/>
        </p:nvSpPr>
        <p:spPr>
          <a:xfrm>
            <a:off x="3791151" y="4581144"/>
            <a:ext cx="7966627" cy="2016252"/>
          </a:xfrm>
          <a:prstGeom prst="rect">
            <a:avLst/>
          </a:prstGeom>
        </p:spPr>
        <p:txBody>
          <a:bodyPr anchor="t"/>
          <a:lstStyle>
            <a:lvl1pPr algn="l" rtl="0" eaLnBrk="0" fontAlgn="base" hangingPunct="0">
              <a:spcBef>
                <a:spcPct val="0"/>
              </a:spcBef>
              <a:spcAft>
                <a:spcPct val="0"/>
              </a:spcAft>
              <a:defRPr sz="3200" b="1" cap="none" baseline="0">
                <a:solidFill>
                  <a:schemeClr val="tx2">
                    <a:lumMod val="65000"/>
                    <a:lumOff val="35000"/>
                  </a:schemeClr>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kern="0" dirty="0"/>
              <a:t>Kerncurricula für die Grundschule / Hauptschule / Oberschule / Realschule</a:t>
            </a:r>
          </a:p>
        </p:txBody>
      </p:sp>
      <p:sp>
        <p:nvSpPr>
          <p:cNvPr id="5" name="Textplatzhalter 2">
            <a:extLst>
              <a:ext uri="{FF2B5EF4-FFF2-40B4-BE49-F238E27FC236}">
                <a16:creationId xmlns:a16="http://schemas.microsoft.com/office/drawing/2014/main" id="{C75B8396-2693-404B-B251-6ED8387354C8}"/>
              </a:ext>
            </a:extLst>
          </p:cNvPr>
          <p:cNvSpPr txBox="1">
            <a:spLocks/>
          </p:cNvSpPr>
          <p:nvPr/>
        </p:nvSpPr>
        <p:spPr>
          <a:xfrm>
            <a:off x="2351532" y="1154301"/>
            <a:ext cx="7920990" cy="78009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de-DE" kern="0" dirty="0"/>
              <a:t>Information über ein Materialangebot</a:t>
            </a:r>
          </a:p>
        </p:txBody>
      </p:sp>
    </p:spTree>
    <p:extLst>
      <p:ext uri="{BB962C8B-B14F-4D97-AF65-F5344CB8AC3E}">
        <p14:creationId xmlns:p14="http://schemas.microsoft.com/office/powerpoint/2010/main" val="28347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2"/>
          <a:stretch>
            <a:fillRect/>
          </a:stretch>
        </p:blipFill>
        <p:spPr>
          <a:xfrm>
            <a:off x="2181837" y="5033980"/>
            <a:ext cx="9818901" cy="1830642"/>
          </a:xfrm>
          <a:prstGeom prst="rect">
            <a:avLst/>
          </a:prstGeom>
        </p:spPr>
      </p:pic>
      <p:pic>
        <p:nvPicPr>
          <p:cNvPr id="12" name="Grafik 11"/>
          <p:cNvPicPr>
            <a:picLocks noChangeAspect="1"/>
          </p:cNvPicPr>
          <p:nvPr/>
        </p:nvPicPr>
        <p:blipFill>
          <a:blip r:embed="rId3"/>
          <a:stretch>
            <a:fillRect/>
          </a:stretch>
        </p:blipFill>
        <p:spPr>
          <a:xfrm>
            <a:off x="2027299" y="2078332"/>
            <a:ext cx="9980175" cy="2326768"/>
          </a:xfrm>
          <a:prstGeom prst="rect">
            <a:avLst/>
          </a:prstGeom>
        </p:spPr>
      </p:pic>
      <p:sp>
        <p:nvSpPr>
          <p:cNvPr id="2" name="Titel 1">
            <a:extLst>
              <a:ext uri="{FF2B5EF4-FFF2-40B4-BE49-F238E27FC236}">
                <a16:creationId xmlns:a16="http://schemas.microsoft.com/office/drawing/2014/main" id="{D7FEAFEC-CB86-471B-A2E3-69C392A2F294}"/>
              </a:ext>
            </a:extLst>
          </p:cNvPr>
          <p:cNvSpPr>
            <a:spLocks noGrp="1"/>
          </p:cNvSpPr>
          <p:nvPr>
            <p:ph type="title"/>
          </p:nvPr>
        </p:nvSpPr>
        <p:spPr>
          <a:xfrm>
            <a:off x="2711577" y="608905"/>
            <a:ext cx="8497061" cy="522000"/>
          </a:xfrm>
        </p:spPr>
        <p:txBody>
          <a:bodyPr/>
          <a:lstStyle/>
          <a:p>
            <a:r>
              <a:rPr lang="de-DE" dirty="0"/>
              <a:t>Ein direkter Vergleich wird möglich</a:t>
            </a:r>
          </a:p>
        </p:txBody>
      </p:sp>
      <p:sp>
        <p:nvSpPr>
          <p:cNvPr id="4" name="Foliennummernplatzhalter 3">
            <a:extLst>
              <a:ext uri="{FF2B5EF4-FFF2-40B4-BE49-F238E27FC236}">
                <a16:creationId xmlns:a16="http://schemas.microsoft.com/office/drawing/2014/main" id="{B74D6D88-DC95-4C42-828C-727B20F04610}"/>
              </a:ext>
            </a:extLst>
          </p:cNvPr>
          <p:cNvSpPr>
            <a:spLocks noGrp="1"/>
          </p:cNvSpPr>
          <p:nvPr>
            <p:ph type="sldNum" sz="quarter" idx="4"/>
          </p:nvPr>
        </p:nvSpPr>
        <p:spPr/>
        <p:txBody>
          <a:bodyPr/>
          <a:lstStyle/>
          <a:p>
            <a:fld id="{62FA578C-ABEF-4FCE-AA87-C75F3679F4E0}" type="slidenum">
              <a:rPr lang="de-DE" smtClean="0"/>
              <a:pPr/>
              <a:t>10</a:t>
            </a:fld>
            <a:endParaRPr lang="de-DE" dirty="0"/>
          </a:p>
        </p:txBody>
      </p:sp>
      <p:sp>
        <p:nvSpPr>
          <p:cNvPr id="11" name="Textfeld 10"/>
          <p:cNvSpPr txBox="1"/>
          <p:nvPr/>
        </p:nvSpPr>
        <p:spPr>
          <a:xfrm>
            <a:off x="10848594" y="836676"/>
            <a:ext cx="1008126" cy="681575"/>
          </a:xfrm>
          <a:prstGeom prst="rect">
            <a:avLst/>
          </a:prstGeom>
          <a:noFill/>
        </p:spPr>
        <p:txBody>
          <a:bodyPr wrap="square" rtlCol="0">
            <a:spAutoFit/>
          </a:bodyPr>
          <a:lstStyle/>
          <a:p>
            <a:endParaRPr lang="de-DE" dirty="0"/>
          </a:p>
        </p:txBody>
      </p:sp>
      <p:sp>
        <p:nvSpPr>
          <p:cNvPr id="3" name="Abgerundetes Rechteck 2"/>
          <p:cNvSpPr/>
          <p:nvPr/>
        </p:nvSpPr>
        <p:spPr>
          <a:xfrm>
            <a:off x="4434681" y="5027795"/>
            <a:ext cx="2736342" cy="5803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3761278" y="2131497"/>
            <a:ext cx="3098726" cy="4127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Abgerundetes Rechteck 9"/>
          <p:cNvSpPr/>
          <p:nvPr/>
        </p:nvSpPr>
        <p:spPr>
          <a:xfrm>
            <a:off x="4509151" y="5814204"/>
            <a:ext cx="2772442" cy="99273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3814641" y="2627834"/>
            <a:ext cx="2810690" cy="71602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bgerundetes Rechteck 16"/>
          <p:cNvSpPr/>
          <p:nvPr/>
        </p:nvSpPr>
        <p:spPr>
          <a:xfrm>
            <a:off x="4770936" y="2991468"/>
            <a:ext cx="1181046" cy="162604"/>
          </a:xfrm>
          <a:prstGeom prst="roundRect">
            <a:avLst/>
          </a:prstGeom>
          <a:solidFill>
            <a:srgbClr val="FFC000">
              <a:alpha val="33000"/>
            </a:srgb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Abgerundetes Rechteck 18"/>
          <p:cNvSpPr/>
          <p:nvPr/>
        </p:nvSpPr>
        <p:spPr>
          <a:xfrm>
            <a:off x="7048022" y="2105981"/>
            <a:ext cx="2504410" cy="7572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7392162" y="5019603"/>
            <a:ext cx="2304288" cy="85770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Abgerundetes Rechteck 20"/>
          <p:cNvSpPr/>
          <p:nvPr/>
        </p:nvSpPr>
        <p:spPr>
          <a:xfrm>
            <a:off x="5881418" y="2832375"/>
            <a:ext cx="648587" cy="155334"/>
          </a:xfrm>
          <a:prstGeom prst="roundRect">
            <a:avLst/>
          </a:prstGeom>
          <a:solidFill>
            <a:srgbClr val="FFC000">
              <a:alpha val="33000"/>
            </a:srgb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4"/>
          <a:stretch>
            <a:fillRect/>
          </a:stretch>
        </p:blipFill>
        <p:spPr>
          <a:xfrm>
            <a:off x="2207514" y="4509672"/>
            <a:ext cx="9799960" cy="518123"/>
          </a:xfrm>
          <a:prstGeom prst="rect">
            <a:avLst/>
          </a:prstGeom>
        </p:spPr>
      </p:pic>
      <p:sp>
        <p:nvSpPr>
          <p:cNvPr id="22" name="Abgerundetes Rechteck 21"/>
          <p:cNvSpPr/>
          <p:nvPr/>
        </p:nvSpPr>
        <p:spPr>
          <a:xfrm>
            <a:off x="4677571" y="6310992"/>
            <a:ext cx="1274412" cy="178835"/>
          </a:xfrm>
          <a:prstGeom prst="roundRect">
            <a:avLst/>
          </a:prstGeom>
          <a:solidFill>
            <a:srgbClr val="FFC000">
              <a:alpha val="33000"/>
            </a:srgb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22"/>
          <p:cNvSpPr/>
          <p:nvPr/>
        </p:nvSpPr>
        <p:spPr>
          <a:xfrm>
            <a:off x="6065889" y="6170865"/>
            <a:ext cx="1215703" cy="217475"/>
          </a:xfrm>
          <a:prstGeom prst="roundRect">
            <a:avLst/>
          </a:prstGeom>
          <a:solidFill>
            <a:srgbClr val="FFC000">
              <a:alpha val="33000"/>
            </a:srgb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p:cNvPicPr>
            <a:picLocks noChangeAspect="1"/>
          </p:cNvPicPr>
          <p:nvPr/>
        </p:nvPicPr>
        <p:blipFill>
          <a:blip r:embed="rId5"/>
          <a:stretch>
            <a:fillRect/>
          </a:stretch>
        </p:blipFill>
        <p:spPr>
          <a:xfrm>
            <a:off x="1240560" y="2013445"/>
            <a:ext cx="936797" cy="504429"/>
          </a:xfrm>
          <a:prstGeom prst="rect">
            <a:avLst/>
          </a:prstGeom>
        </p:spPr>
      </p:pic>
      <p:pic>
        <p:nvPicPr>
          <p:cNvPr id="25" name="Grafik 24"/>
          <p:cNvPicPr>
            <a:picLocks noChangeAspect="1"/>
          </p:cNvPicPr>
          <p:nvPr/>
        </p:nvPicPr>
        <p:blipFill>
          <a:blip r:embed="rId6"/>
          <a:stretch>
            <a:fillRect/>
          </a:stretch>
        </p:blipFill>
        <p:spPr>
          <a:xfrm>
            <a:off x="1298692" y="4965181"/>
            <a:ext cx="913164" cy="576072"/>
          </a:xfrm>
          <a:prstGeom prst="rect">
            <a:avLst/>
          </a:prstGeom>
        </p:spPr>
      </p:pic>
      <p:pic>
        <p:nvPicPr>
          <p:cNvPr id="16" name="Grafik 15"/>
          <p:cNvPicPr>
            <a:picLocks noChangeAspect="1"/>
          </p:cNvPicPr>
          <p:nvPr/>
        </p:nvPicPr>
        <p:blipFill>
          <a:blip r:embed="rId7"/>
          <a:stretch>
            <a:fillRect/>
          </a:stretch>
        </p:blipFill>
        <p:spPr>
          <a:xfrm>
            <a:off x="2207514" y="1101279"/>
            <a:ext cx="9799960" cy="970868"/>
          </a:xfrm>
          <a:prstGeom prst="rect">
            <a:avLst/>
          </a:prstGeom>
        </p:spPr>
      </p:pic>
    </p:spTree>
    <p:extLst>
      <p:ext uri="{BB962C8B-B14F-4D97-AF65-F5344CB8AC3E}">
        <p14:creationId xmlns:p14="http://schemas.microsoft.com/office/powerpoint/2010/main" val="14550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5" grpId="0" animBg="1"/>
      <p:bldP spid="17"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Deutsch 1 – 4</a:t>
            </a:r>
            <a:br>
              <a:rPr lang="de-DE" dirty="0"/>
            </a:br>
            <a:r>
              <a:rPr lang="de-DE" sz="1400" dirty="0"/>
              <a:t>Erwartete Kompetenzen</a:t>
            </a:r>
            <a:br>
              <a:rPr lang="de-DE" sz="1400" dirty="0"/>
            </a:br>
            <a:r>
              <a:rPr lang="de-DE" sz="1400" dirty="0"/>
              <a:t>Sprechen und Zuhören</a:t>
            </a:r>
          </a:p>
        </p:txBody>
      </p:sp>
      <p:graphicFrame>
        <p:nvGraphicFramePr>
          <p:cNvPr id="6" name="Inhaltsplatzhalter 5"/>
          <p:cNvGraphicFramePr>
            <a:graphicFrameLocks noGrp="1"/>
          </p:cNvGraphicFramePr>
          <p:nvPr>
            <p:ph idx="1"/>
          </p:nvPr>
        </p:nvGraphicFramePr>
        <p:xfrm>
          <a:off x="1419321" y="1844800"/>
          <a:ext cx="10225832" cy="4176523"/>
        </p:xfrm>
        <a:graphic>
          <a:graphicData uri="http://schemas.openxmlformats.org/drawingml/2006/table">
            <a:tbl>
              <a:tblPr firstRow="1" firstCol="1" bandRow="1"/>
              <a:tblGrid>
                <a:gridCol w="4734560">
                  <a:extLst>
                    <a:ext uri="{9D8B030D-6E8A-4147-A177-3AD203B41FA5}">
                      <a16:colId xmlns:a16="http://schemas.microsoft.com/office/drawing/2014/main" val="1610176917"/>
                    </a:ext>
                  </a:extLst>
                </a:gridCol>
                <a:gridCol w="2664852">
                  <a:extLst>
                    <a:ext uri="{9D8B030D-6E8A-4147-A177-3AD203B41FA5}">
                      <a16:colId xmlns:a16="http://schemas.microsoft.com/office/drawing/2014/main" val="1786926336"/>
                    </a:ext>
                  </a:extLst>
                </a:gridCol>
                <a:gridCol w="2826420">
                  <a:extLst>
                    <a:ext uri="{9D8B030D-6E8A-4147-A177-3AD203B41FA5}">
                      <a16:colId xmlns:a16="http://schemas.microsoft.com/office/drawing/2014/main" val="321406618"/>
                    </a:ext>
                  </a:extLst>
                </a:gridCol>
              </a:tblGrid>
              <a:tr h="275161">
                <a:tc>
                  <a:txBody>
                    <a:bodyPr/>
                    <a:lstStyle/>
                    <a:p>
                      <a:pPr algn="ctr">
                        <a:lnSpc>
                          <a:spcPct val="107000"/>
                        </a:lnSpc>
                        <a:spcAft>
                          <a:spcPts val="0"/>
                        </a:spcAft>
                      </a:pPr>
                      <a:r>
                        <a:rPr lang="de-DE" sz="800" b="1">
                          <a:effectLst/>
                          <a:latin typeface="Arial" panose="020B0604020202020204" pitchFamily="34" charset="0"/>
                          <a:ea typeface="Calibri" panose="020F0502020204030204" pitchFamily="34" charset="0"/>
                          <a:cs typeface="Times New Roman" panose="02020603050405020304" pitchFamily="18" charset="0"/>
                        </a:rPr>
                        <a:t>Am Ende von Schuljahrgang 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de-DE" sz="800" b="1">
                          <a:effectLst/>
                          <a:latin typeface="Arial" panose="020B0604020202020204" pitchFamily="34" charset="0"/>
                          <a:ea typeface="Calibri" panose="020F0502020204030204" pitchFamily="34" charset="0"/>
                          <a:cs typeface="Times New Roman" panose="02020603050405020304" pitchFamily="18" charset="0"/>
                        </a:rPr>
                        <a:t>Am Ende von Schuljahrgang 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de-DE" sz="800" b="1">
                          <a:effectLst/>
                          <a:latin typeface="Arial" panose="020B0604020202020204" pitchFamily="34" charset="0"/>
                          <a:ea typeface="Calibri" panose="020F0502020204030204" pitchFamily="34" charset="0"/>
                          <a:cs typeface="Times New Roman" panose="02020603050405020304" pitchFamily="18" charset="0"/>
                        </a:rPr>
                        <a:t>Ergänzende Hinweise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04715439"/>
                  </a:ext>
                </a:extLst>
              </a:tr>
              <a:tr h="590962">
                <a:tc gridSpan="3">
                  <a:txBody>
                    <a:bodyPr/>
                    <a:lstStyle/>
                    <a:p>
                      <a:pPr indent="3526155">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Die Schülerinnen und Schüler…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85697539"/>
                  </a:ext>
                </a:extLst>
              </a:tr>
              <a:tr h="467350">
                <a:tc gridSpan="3">
                  <a:txBody>
                    <a:bodyPr/>
                    <a:lstStyle/>
                    <a:p>
                      <a:pPr algn="ctr">
                        <a:lnSpc>
                          <a:spcPct val="107000"/>
                        </a:lnSpc>
                        <a:spcAft>
                          <a:spcPts val="0"/>
                        </a:spcAft>
                      </a:pPr>
                      <a:r>
                        <a:rPr lang="de-DE" sz="800" b="1" dirty="0">
                          <a:effectLst/>
                          <a:latin typeface="Arial" panose="020B0604020202020204" pitchFamily="34" charset="0"/>
                          <a:ea typeface="Calibri" panose="020F0502020204030204" pitchFamily="34" charset="0"/>
                          <a:cs typeface="Times New Roman" panose="02020603050405020304" pitchFamily="18" charset="0"/>
                        </a:rPr>
                        <a:t>Gespräche führen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57293575"/>
                  </a:ext>
                </a:extLst>
              </a:tr>
              <a:tr h="655307">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beachten Regeln in Gesprächen und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10858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gemeinsamen Lernsituationen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achten auf eine wertschätzende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indent="8699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Gesprächsatmosphäre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z. B. sich melden, abwarten, ausreden lassen,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sinnvoll auf andere Beiträge eingehen,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angemessene Redezeit einhalten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04110"/>
                  </a:ext>
                </a:extLst>
              </a:tr>
              <a:tr h="592655">
                <a:tc gridSpan="2">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kennen Sprachkonventionen und wenden diese adressatenbezogen an.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z. B. sich begrüßen, sich verabschieden, sich</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entschuldigen, bitten, danken, gratulieren,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trösten, ermuntern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988995"/>
                  </a:ext>
                </a:extLst>
              </a:tr>
              <a:tr h="540162">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beteiligen sich in unterschiedlichen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10858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Situationen aktiv an Gesprächen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beteiligen sich themenorientiert und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indent="8699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zuhörerbezogen an Gesprächen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181538"/>
                  </a:ext>
                </a:extLst>
              </a:tr>
              <a:tr h="463964">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äußern eigene Meinungen und Gefühle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äußern und begründen eigene Meinungen.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998834"/>
                  </a:ext>
                </a:extLst>
              </a:tr>
              <a:tr h="590962">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finden erste Vorschläge zur Lösung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10858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gemeinschaftlicher Aufgaben und Anliegen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finden zielführende Vorschläge zur Lösung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indent="8699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gemeinschaftlicher Aufgaben, Anliegen und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indent="8699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Konflikte.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041786"/>
                  </a:ext>
                </a:extLst>
              </a:tr>
            </a:tbl>
          </a:graphicData>
        </a:graphic>
      </p:graphicFrame>
      <p:sp>
        <p:nvSpPr>
          <p:cNvPr id="4" name="Foliennummernplatzhalter 3"/>
          <p:cNvSpPr>
            <a:spLocks noGrp="1"/>
          </p:cNvSpPr>
          <p:nvPr>
            <p:ph type="sldNum" sz="quarter" idx="4"/>
          </p:nvPr>
        </p:nvSpPr>
        <p:spPr/>
        <p:txBody>
          <a:bodyPr/>
          <a:lstStyle/>
          <a:p>
            <a:fld id="{62FA578C-ABEF-4FCE-AA87-C75F3679F4E0}" type="slidenum">
              <a:rPr lang="de-DE" smtClean="0"/>
              <a:pPr/>
              <a:t>11</a:t>
            </a:fld>
            <a:endParaRPr lang="de-DE" dirty="0"/>
          </a:p>
        </p:txBody>
      </p:sp>
      <p:sp>
        <p:nvSpPr>
          <p:cNvPr id="7" name="Textfeld 38"/>
          <p:cNvSpPr txBox="1">
            <a:spLocks noChangeArrowheads="1"/>
          </p:cNvSpPr>
          <p:nvPr/>
        </p:nvSpPr>
        <p:spPr bwMode="auto">
          <a:xfrm>
            <a:off x="11171443" y="1173524"/>
            <a:ext cx="473710" cy="186055"/>
          </a:xfrm>
          <a:prstGeom prst="rect">
            <a:avLst/>
          </a:prstGeom>
          <a:solidFill>
            <a:srgbClr val="70AD47">
              <a:lumMod val="60000"/>
              <a:lumOff val="40000"/>
            </a:srgbClr>
          </a:solidFill>
          <a:ln>
            <a:noFill/>
          </a:ln>
        </p:spPr>
        <p:txBody>
          <a:bodyPr rot="0" vert="horz" wrap="square" lIns="91440" tIns="0" rIns="91440" bIns="0" anchor="ctr" anchorCtr="0" upright="1">
            <a:spAutoFit/>
          </a:bodyPr>
          <a:lstStyle/>
          <a:p>
            <a:pPr>
              <a:lnSpc>
                <a:spcPct val="107000"/>
              </a:lnSpc>
              <a:spcAft>
                <a:spcPts val="0"/>
              </a:spcAft>
            </a:pPr>
            <a:r>
              <a:rPr lang="de-DE" sz="1200" b="1">
                <a:effectLst/>
                <a:latin typeface="Calibri" panose="020F0502020204030204" pitchFamily="34" charset="0"/>
                <a:ea typeface="Calibri" panose="020F0502020204030204" pitchFamily="34" charset="0"/>
                <a:cs typeface="Times New Roman" panose="02020603050405020304" pitchFamily="18" charset="0"/>
              </a:rPr>
              <a:t>GS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7424" y="548640"/>
            <a:ext cx="10369297" cy="718374"/>
          </a:xfrm>
        </p:spPr>
        <p:txBody>
          <a:bodyPr/>
          <a:lstStyle/>
          <a:p>
            <a:r>
              <a:rPr lang="de-DE" sz="1400" dirty="0">
                <a:solidFill>
                  <a:schemeClr val="bg2"/>
                </a:solidFill>
              </a:rPr>
              <a:t>Schuljahrgang 1 und 2</a:t>
            </a:r>
            <a:br>
              <a:rPr lang="de-DE" dirty="0">
                <a:solidFill>
                  <a:schemeClr val="bg2"/>
                </a:solidFill>
              </a:rPr>
            </a:br>
            <a:r>
              <a:rPr lang="de-DE" sz="1200" dirty="0">
                <a:solidFill>
                  <a:schemeClr val="bg2"/>
                </a:solidFill>
              </a:rPr>
              <a:t>Erwartete Kompetenzen Deutsch – Kompetenzbereich Sprechen und Zuhören</a:t>
            </a:r>
            <a:br>
              <a:rPr lang="de-DE" sz="1200" dirty="0"/>
            </a:br>
            <a:br>
              <a:rPr lang="de-DE" dirty="0"/>
            </a:b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014787161"/>
              </p:ext>
            </p:extLst>
          </p:nvPr>
        </p:nvGraphicFramePr>
        <p:xfrm>
          <a:off x="1487425" y="1093890"/>
          <a:ext cx="9937241" cy="2335110"/>
        </p:xfrm>
        <a:graphic>
          <a:graphicData uri="http://schemas.openxmlformats.org/drawingml/2006/table">
            <a:tbl>
              <a:tblPr firstRow="1" firstCol="1" bandRow="1"/>
              <a:tblGrid>
                <a:gridCol w="3312186">
                  <a:extLst>
                    <a:ext uri="{9D8B030D-6E8A-4147-A177-3AD203B41FA5}">
                      <a16:colId xmlns:a16="http://schemas.microsoft.com/office/drawing/2014/main" val="2988783322"/>
                    </a:ext>
                  </a:extLst>
                </a:gridCol>
                <a:gridCol w="3312186">
                  <a:extLst>
                    <a:ext uri="{9D8B030D-6E8A-4147-A177-3AD203B41FA5}">
                      <a16:colId xmlns:a16="http://schemas.microsoft.com/office/drawing/2014/main" val="2906715979"/>
                    </a:ext>
                  </a:extLst>
                </a:gridCol>
                <a:gridCol w="3312869">
                  <a:extLst>
                    <a:ext uri="{9D8B030D-6E8A-4147-A177-3AD203B41FA5}">
                      <a16:colId xmlns:a16="http://schemas.microsoft.com/office/drawing/2014/main" val="2604218941"/>
                    </a:ext>
                  </a:extLst>
                </a:gridCol>
              </a:tblGrid>
              <a:tr h="250003">
                <a:tc>
                  <a:txBody>
                    <a:bodyPr/>
                    <a:lstStyle/>
                    <a:p>
                      <a:pPr>
                        <a:lnSpc>
                          <a:spcPct val="106000"/>
                        </a:lnSpc>
                        <a:spcAft>
                          <a:spcPts val="0"/>
                        </a:spcAft>
                      </a:pPr>
                      <a:r>
                        <a:rPr lang="de-DE" sz="1100" b="1">
                          <a:effectLst/>
                          <a:latin typeface="Arial" panose="020B0604020202020204" pitchFamily="34" charset="0"/>
                          <a:ea typeface="Calibri" panose="020F0502020204030204" pitchFamily="34" charset="0"/>
                          <a:cs typeface="Times New Roman" panose="02020603050405020304" pitchFamily="18" charset="0"/>
                        </a:rPr>
                        <a:t>Übergeordnete Kategorien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6000"/>
                        </a:lnSpc>
                        <a:spcAft>
                          <a:spcPts val="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Erwartete Kompetenzen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6000"/>
                        </a:lnSpc>
                        <a:spcAft>
                          <a:spcPts val="0"/>
                        </a:spcAft>
                      </a:pPr>
                      <a:r>
                        <a:rPr lang="de-DE" sz="1100" b="1">
                          <a:effectLst/>
                          <a:latin typeface="Arial" panose="020B0604020202020204" pitchFamily="34" charset="0"/>
                          <a:ea typeface="Calibri" panose="020F0502020204030204" pitchFamily="34" charset="0"/>
                          <a:cs typeface="Times New Roman" panose="02020603050405020304" pitchFamily="18" charset="0"/>
                        </a:rPr>
                        <a:t>Kenntnisse und Fertigkeiten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39611055"/>
                  </a:ext>
                </a:extLst>
              </a:tr>
              <a:tr h="201787">
                <a:tc>
                  <a:txBody>
                    <a:bodyPr/>
                    <a:lstStyle/>
                    <a:p>
                      <a:pPr>
                        <a:lnSpc>
                          <a:spcPct val="106000"/>
                        </a:lnSpc>
                        <a:spcAft>
                          <a:spcPts val="0"/>
                        </a:spcAft>
                      </a:pPr>
                      <a:r>
                        <a:rPr lang="de-DE" sz="1100" b="1">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nSpc>
                          <a:spcPct val="106000"/>
                        </a:lnSpc>
                        <a:spcAft>
                          <a:spcPts val="0"/>
                        </a:spcAft>
                      </a:pPr>
                      <a:r>
                        <a:rPr lang="de-DE" sz="1100">
                          <a:effectLst/>
                          <a:latin typeface="Arial" panose="020B0604020202020204" pitchFamily="34" charset="0"/>
                          <a:ea typeface="Calibri" panose="020F0502020204030204" pitchFamily="34" charset="0"/>
                          <a:cs typeface="Times New Roman" panose="02020603050405020304" pitchFamily="18" charset="0"/>
                        </a:rPr>
                        <a:t>Die Schülerinnen und Schüler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de-DE"/>
                    </a:p>
                  </a:txBody>
                  <a:tcPr/>
                </a:tc>
                <a:extLst>
                  <a:ext uri="{0D108BD9-81ED-4DB2-BD59-A6C34878D82A}">
                    <a16:rowId xmlns:a16="http://schemas.microsoft.com/office/drawing/2014/main" val="3692827633"/>
                  </a:ext>
                </a:extLst>
              </a:tr>
              <a:tr h="1883320">
                <a:tc>
                  <a:txBody>
                    <a:bodyPr/>
                    <a:lstStyle/>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mit und zu anderen sprechen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/Gespräche führen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sprechen miteinander und beachten einfache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Gesprächsregeln.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orientieren sich beim Sprechen an der Standardsprache.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in Gesprächssituationen beim Thema bleiben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Gesprächsregeln kennen und anwenden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000" dirty="0">
                          <a:effectLst/>
                          <a:latin typeface="Arial" panose="020B0604020202020204" pitchFamily="34" charset="0"/>
                          <a:ea typeface="Calibri" panose="020F0502020204030204" pitchFamily="34" charset="0"/>
                          <a:cs typeface="Times New Roman" panose="02020603050405020304" pitchFamily="18" charset="0"/>
                        </a:rPr>
                        <a:t>melden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000" dirty="0">
                          <a:effectLst/>
                          <a:latin typeface="Arial" panose="020B0604020202020204" pitchFamily="34" charset="0"/>
                          <a:ea typeface="Calibri" panose="020F0502020204030204" pitchFamily="34" charset="0"/>
                          <a:cs typeface="Times New Roman" panose="02020603050405020304" pitchFamily="18" charset="0"/>
                        </a:rPr>
                        <a:t>abwarten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000" dirty="0">
                          <a:effectLst/>
                          <a:latin typeface="Arial" panose="020B0604020202020204" pitchFamily="34" charset="0"/>
                          <a:ea typeface="Calibri" panose="020F0502020204030204" pitchFamily="34" charset="0"/>
                          <a:cs typeface="Times New Roman" panose="02020603050405020304" pitchFamily="18" charset="0"/>
                        </a:rPr>
                        <a:t>ausreden lassen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000" dirty="0">
                          <a:effectLst/>
                          <a:latin typeface="Arial" panose="020B0604020202020204" pitchFamily="34" charset="0"/>
                          <a:ea typeface="Calibri" panose="020F0502020204030204" pitchFamily="34" charset="0"/>
                          <a:cs typeface="Times New Roman" panose="02020603050405020304" pitchFamily="18" charset="0"/>
                        </a:rPr>
                        <a:t>zuhören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in angemessener Lautstärke sprechen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deutlich sprechen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einfache Sätze bilden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sich in Unterrichtssituationen verständlich äußern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733048"/>
                  </a:ext>
                </a:extLst>
              </a:tr>
            </a:tbl>
          </a:graphicData>
        </a:graphic>
      </p:graphicFrame>
      <p:sp>
        <p:nvSpPr>
          <p:cNvPr id="4" name="Foliennummernplatzhalter 3"/>
          <p:cNvSpPr>
            <a:spLocks noGrp="1"/>
          </p:cNvSpPr>
          <p:nvPr>
            <p:ph type="sldNum" sz="quarter" idx="4"/>
          </p:nvPr>
        </p:nvSpPr>
        <p:spPr/>
        <p:txBody>
          <a:bodyPr/>
          <a:lstStyle/>
          <a:p>
            <a:fld id="{62FA578C-ABEF-4FCE-AA87-C75F3679F4E0}" type="slidenum">
              <a:rPr lang="de-DE" smtClean="0"/>
              <a:pPr/>
              <a:t>12</a:t>
            </a:fld>
            <a:endParaRPr lang="de-DE" dirty="0"/>
          </a:p>
        </p:txBody>
      </p:sp>
      <p:sp>
        <p:nvSpPr>
          <p:cNvPr id="10" name="Textfeld 38"/>
          <p:cNvSpPr txBox="1">
            <a:spLocks noChangeArrowheads="1"/>
          </p:cNvSpPr>
          <p:nvPr/>
        </p:nvSpPr>
        <p:spPr bwMode="auto">
          <a:xfrm>
            <a:off x="11339405" y="700131"/>
            <a:ext cx="473710" cy="173124"/>
          </a:xfrm>
          <a:prstGeom prst="rect">
            <a:avLst/>
          </a:prstGeom>
          <a:solidFill>
            <a:srgbClr val="70AD47">
              <a:lumMod val="60000"/>
              <a:lumOff val="40000"/>
            </a:srgbClr>
          </a:solidFill>
          <a:ln>
            <a:noFill/>
          </a:ln>
        </p:spPr>
        <p:txBody>
          <a:bodyPr rot="0" vert="horz" wrap="square" lIns="91440" tIns="0" rIns="91440" bIns="0" anchor="ctr" anchorCtr="0" upright="1">
            <a:spAutoFit/>
          </a:bodyPr>
          <a:lstStyle/>
          <a:p>
            <a:pPr>
              <a:lnSpc>
                <a:spcPct val="107000"/>
              </a:lnSpc>
              <a:spcAft>
                <a:spcPts val="0"/>
              </a:spcAft>
            </a:pPr>
            <a:r>
              <a:rPr lang="de-DE" sz="1100" b="1" dirty="0" err="1">
                <a:effectLst/>
                <a:latin typeface="Calibri" panose="020F0502020204030204" pitchFamily="34" charset="0"/>
                <a:ea typeface="Calibri" panose="020F0502020204030204" pitchFamily="34" charset="0"/>
                <a:cs typeface="Times New Roman" panose="02020603050405020304" pitchFamily="18" charset="0"/>
              </a:rPr>
              <a:t>FöS</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Inhaltsplatzhalter 6"/>
          <p:cNvGraphicFramePr>
            <a:graphicFrameLocks/>
          </p:cNvGraphicFramePr>
          <p:nvPr>
            <p:extLst>
              <p:ext uri="{D42A27DB-BD31-4B8C-83A1-F6EECF244321}">
                <p14:modId xmlns:p14="http://schemas.microsoft.com/office/powerpoint/2010/main" val="1446914025"/>
              </p:ext>
            </p:extLst>
          </p:nvPr>
        </p:nvGraphicFramePr>
        <p:xfrm>
          <a:off x="1487424" y="3808285"/>
          <a:ext cx="9937241" cy="2849880"/>
        </p:xfrm>
        <a:graphic>
          <a:graphicData uri="http://schemas.openxmlformats.org/drawingml/2006/table">
            <a:tbl>
              <a:tblPr firstRow="1" firstCol="1" bandRow="1"/>
              <a:tblGrid>
                <a:gridCol w="3312186">
                  <a:extLst>
                    <a:ext uri="{9D8B030D-6E8A-4147-A177-3AD203B41FA5}">
                      <a16:colId xmlns:a16="http://schemas.microsoft.com/office/drawing/2014/main" val="2988783322"/>
                    </a:ext>
                  </a:extLst>
                </a:gridCol>
                <a:gridCol w="3312186">
                  <a:extLst>
                    <a:ext uri="{9D8B030D-6E8A-4147-A177-3AD203B41FA5}">
                      <a16:colId xmlns:a16="http://schemas.microsoft.com/office/drawing/2014/main" val="2906715979"/>
                    </a:ext>
                  </a:extLst>
                </a:gridCol>
                <a:gridCol w="3312869">
                  <a:extLst>
                    <a:ext uri="{9D8B030D-6E8A-4147-A177-3AD203B41FA5}">
                      <a16:colId xmlns:a16="http://schemas.microsoft.com/office/drawing/2014/main" val="2604218941"/>
                    </a:ext>
                  </a:extLst>
                </a:gridCol>
              </a:tblGrid>
              <a:tr h="170561">
                <a:tc>
                  <a:txBody>
                    <a:bodyPr/>
                    <a:lstStyle/>
                    <a:p>
                      <a:pPr>
                        <a:lnSpc>
                          <a:spcPct val="106000"/>
                        </a:lnSpc>
                        <a:spcAft>
                          <a:spcPts val="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Übergeordnete Kategorien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6000"/>
                        </a:lnSpc>
                        <a:spcAft>
                          <a:spcPts val="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Erwartete Kompetenzen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6000"/>
                        </a:lnSpc>
                        <a:spcAft>
                          <a:spcPts val="0"/>
                        </a:spcAft>
                      </a:pPr>
                      <a:r>
                        <a:rPr lang="de-DE" sz="1100" b="1">
                          <a:effectLst/>
                          <a:latin typeface="Arial" panose="020B0604020202020204" pitchFamily="34" charset="0"/>
                          <a:ea typeface="Calibri" panose="020F0502020204030204" pitchFamily="34" charset="0"/>
                          <a:cs typeface="Times New Roman" panose="02020603050405020304" pitchFamily="18" charset="0"/>
                        </a:rPr>
                        <a:t>Kenntnisse und Fertigkeiten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39611055"/>
                  </a:ext>
                </a:extLst>
              </a:tr>
              <a:tr h="170561">
                <a:tc>
                  <a:txBody>
                    <a:bodyPr/>
                    <a:lstStyle/>
                    <a:p>
                      <a:pPr>
                        <a:lnSpc>
                          <a:spcPct val="106000"/>
                        </a:lnSpc>
                        <a:spcAft>
                          <a:spcPts val="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nSpc>
                          <a:spcPct val="106000"/>
                        </a:lnSpc>
                        <a:spcAft>
                          <a:spcPts val="0"/>
                        </a:spcAft>
                      </a:pPr>
                      <a:r>
                        <a:rPr lang="de-DE" sz="1100">
                          <a:effectLst/>
                          <a:latin typeface="Arial" panose="020B0604020202020204" pitchFamily="34" charset="0"/>
                          <a:ea typeface="Calibri" panose="020F0502020204030204" pitchFamily="34" charset="0"/>
                          <a:cs typeface="Times New Roman" panose="02020603050405020304" pitchFamily="18" charset="0"/>
                        </a:rPr>
                        <a:t>Die Schülerinnen und Schüler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de-DE"/>
                    </a:p>
                  </a:txBody>
                  <a:tcPr/>
                </a:tc>
                <a:extLst>
                  <a:ext uri="{0D108BD9-81ED-4DB2-BD59-A6C34878D82A}">
                    <a16:rowId xmlns:a16="http://schemas.microsoft.com/office/drawing/2014/main" val="3692827633"/>
                  </a:ext>
                </a:extLst>
              </a:tr>
              <a:tr h="2508758">
                <a:tc>
                  <a:txBody>
                    <a:bodyPr/>
                    <a:lstStyle/>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mit und zu anderen sprechen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/Gespräche führen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sprechen mit und vor anderen und halten Gesprächsregeln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ein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orientieren sich beim Sprechen an der Standardsprache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und beachten die Wirkung ihrer</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Redeweise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gezielt mit anderen über ein Thema sprechen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verschiedene Gesprächsformen kennen lernen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000" dirty="0">
                          <a:effectLst/>
                          <a:latin typeface="Arial" panose="020B0604020202020204" pitchFamily="34" charset="0"/>
                          <a:ea typeface="Calibri" panose="020F0502020204030204" pitchFamily="34" charset="0"/>
                          <a:cs typeface="Times New Roman" panose="02020603050405020304" pitchFamily="18" charset="0"/>
                        </a:rPr>
                        <a:t>erzählen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000" dirty="0">
                          <a:effectLst/>
                          <a:latin typeface="Arial" panose="020B0604020202020204" pitchFamily="34" charset="0"/>
                          <a:ea typeface="Calibri" panose="020F0502020204030204" pitchFamily="34" charset="0"/>
                          <a:cs typeface="Times New Roman" panose="02020603050405020304" pitchFamily="18" charset="0"/>
                        </a:rPr>
                        <a:t>appellieren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Gesprächsregeln einhalten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000" dirty="0">
                          <a:effectLst/>
                          <a:latin typeface="Arial" panose="020B0604020202020204" pitchFamily="34" charset="0"/>
                          <a:ea typeface="Calibri" panose="020F0502020204030204" pitchFamily="34" charset="0"/>
                          <a:cs typeface="Times New Roman" panose="02020603050405020304" pitchFamily="18" charset="0"/>
                        </a:rPr>
                        <a:t>melden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000" dirty="0">
                          <a:effectLst/>
                          <a:latin typeface="Arial" panose="020B0604020202020204" pitchFamily="34" charset="0"/>
                          <a:ea typeface="Calibri" panose="020F0502020204030204" pitchFamily="34" charset="0"/>
                          <a:cs typeface="Times New Roman" panose="02020603050405020304" pitchFamily="18" charset="0"/>
                        </a:rPr>
                        <a:t>abwarten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000" dirty="0">
                          <a:effectLst/>
                          <a:latin typeface="Arial" panose="020B0604020202020204" pitchFamily="34" charset="0"/>
                          <a:ea typeface="Calibri" panose="020F0502020204030204" pitchFamily="34" charset="0"/>
                          <a:cs typeface="Times New Roman" panose="02020603050405020304" pitchFamily="18" charset="0"/>
                        </a:rPr>
                        <a:t>ausreden lassen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000" dirty="0">
                          <a:effectLst/>
                          <a:latin typeface="Arial" panose="020B0604020202020204" pitchFamily="34" charset="0"/>
                          <a:ea typeface="Calibri" panose="020F0502020204030204" pitchFamily="34" charset="0"/>
                          <a:cs typeface="Times New Roman" panose="02020603050405020304" pitchFamily="18" charset="0"/>
                        </a:rPr>
                        <a:t>zuhören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an Vorredner anknüpfen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ansatzweise eine eigene Meinung äußern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in deutlicher Artikulation und mit angemessenem Tempo sprechen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angemessene Wortwahl verwenden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o höflicher/unhöflicher Sprachgebrauch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733048"/>
                  </a:ext>
                </a:extLst>
              </a:tr>
            </a:tbl>
          </a:graphicData>
        </a:graphic>
      </p:graphicFrame>
      <p:sp>
        <p:nvSpPr>
          <p:cNvPr id="9" name="Textfeld 8"/>
          <p:cNvSpPr txBox="1"/>
          <p:nvPr/>
        </p:nvSpPr>
        <p:spPr>
          <a:xfrm>
            <a:off x="1343406" y="3397130"/>
            <a:ext cx="6480810" cy="615553"/>
          </a:xfrm>
          <a:prstGeom prst="rect">
            <a:avLst/>
          </a:prstGeom>
          <a:noFill/>
        </p:spPr>
        <p:txBody>
          <a:bodyPr wrap="square" rtlCol="0">
            <a:spAutoFit/>
          </a:bodyPr>
          <a:lstStyle/>
          <a:p>
            <a:endParaRPr lang="de-DE" sz="800" dirty="0">
              <a:solidFill>
                <a:schemeClr val="bg1">
                  <a:lumMod val="50000"/>
                </a:schemeClr>
              </a:solidFill>
            </a:endParaRPr>
          </a:p>
          <a:p>
            <a:r>
              <a:rPr lang="de-DE" sz="1400" b="1" dirty="0">
                <a:solidFill>
                  <a:schemeClr val="bg1">
                    <a:lumMod val="50000"/>
                  </a:schemeClr>
                </a:solidFill>
              </a:rPr>
              <a:t>   </a:t>
            </a:r>
            <a:r>
              <a:rPr lang="de-DE" sz="1400" b="1" dirty="0">
                <a:solidFill>
                  <a:schemeClr val="accent3">
                    <a:lumMod val="50000"/>
                  </a:schemeClr>
                </a:solidFill>
              </a:rPr>
              <a:t>Schuljahrgang 3 und 4</a:t>
            </a:r>
            <a:br>
              <a:rPr lang="de-DE" sz="1400" b="1" dirty="0">
                <a:solidFill>
                  <a:schemeClr val="accent3">
                    <a:lumMod val="50000"/>
                  </a:schemeClr>
                </a:solidFill>
              </a:rPr>
            </a:br>
            <a:r>
              <a:rPr lang="de-DE" sz="1200" dirty="0">
                <a:solidFill>
                  <a:schemeClr val="accent3">
                    <a:lumMod val="50000"/>
                  </a:schemeClr>
                </a:solidFill>
              </a:rPr>
              <a:t>   </a:t>
            </a:r>
            <a:endParaRPr lang="de-DE" sz="1000" dirty="0">
              <a:solidFill>
                <a:schemeClr val="accent3">
                  <a:lumMod val="50000"/>
                </a:schemeClr>
              </a:solidFill>
            </a:endParaRPr>
          </a:p>
        </p:txBody>
      </p:sp>
    </p:spTree>
    <p:extLst>
      <p:ext uri="{BB962C8B-B14F-4D97-AF65-F5344CB8AC3E}">
        <p14:creationId xmlns:p14="http://schemas.microsoft.com/office/powerpoint/2010/main" val="134632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5227" y="601617"/>
            <a:ext cx="10369297" cy="380160"/>
          </a:xfrm>
        </p:spPr>
        <p:txBody>
          <a:bodyPr/>
          <a:lstStyle/>
          <a:p>
            <a:r>
              <a:rPr lang="de-DE" dirty="0"/>
              <a:t>Ein direkter Vergleich wird möglich</a:t>
            </a:r>
          </a:p>
        </p:txBody>
      </p:sp>
      <p:graphicFrame>
        <p:nvGraphicFramePr>
          <p:cNvPr id="19" name="Inhaltsplatzhalter 18"/>
          <p:cNvGraphicFramePr>
            <a:graphicFrameLocks noGrp="1"/>
          </p:cNvGraphicFramePr>
          <p:nvPr>
            <p:ph idx="1"/>
            <p:extLst>
              <p:ext uri="{D42A27DB-BD31-4B8C-83A1-F6EECF244321}">
                <p14:modId xmlns:p14="http://schemas.microsoft.com/office/powerpoint/2010/main" val="4068238378"/>
              </p:ext>
            </p:extLst>
          </p:nvPr>
        </p:nvGraphicFramePr>
        <p:xfrm>
          <a:off x="1487424" y="1124712"/>
          <a:ext cx="10225150" cy="2448305"/>
        </p:xfrm>
        <a:graphic>
          <a:graphicData uri="http://schemas.openxmlformats.org/drawingml/2006/table">
            <a:tbl>
              <a:tblPr firstRow="1" firstCol="1" bandRow="1"/>
              <a:tblGrid>
                <a:gridCol w="4733710">
                  <a:extLst>
                    <a:ext uri="{9D8B030D-6E8A-4147-A177-3AD203B41FA5}">
                      <a16:colId xmlns:a16="http://schemas.microsoft.com/office/drawing/2014/main" val="2763486032"/>
                    </a:ext>
                  </a:extLst>
                </a:gridCol>
                <a:gridCol w="2664685">
                  <a:extLst>
                    <a:ext uri="{9D8B030D-6E8A-4147-A177-3AD203B41FA5}">
                      <a16:colId xmlns:a16="http://schemas.microsoft.com/office/drawing/2014/main" val="29932222"/>
                    </a:ext>
                  </a:extLst>
                </a:gridCol>
                <a:gridCol w="2826755">
                  <a:extLst>
                    <a:ext uri="{9D8B030D-6E8A-4147-A177-3AD203B41FA5}">
                      <a16:colId xmlns:a16="http://schemas.microsoft.com/office/drawing/2014/main" val="317060985"/>
                    </a:ext>
                  </a:extLst>
                </a:gridCol>
              </a:tblGrid>
              <a:tr h="152084">
                <a:tc>
                  <a:txBody>
                    <a:bodyPr/>
                    <a:lstStyle/>
                    <a:p>
                      <a:pPr algn="ctr">
                        <a:lnSpc>
                          <a:spcPct val="107000"/>
                        </a:lnSpc>
                        <a:spcAft>
                          <a:spcPts val="0"/>
                        </a:spcAft>
                      </a:pPr>
                      <a:r>
                        <a:rPr lang="de-DE" sz="800" b="1">
                          <a:effectLst/>
                          <a:latin typeface="Arial" panose="020B0604020202020204" pitchFamily="34" charset="0"/>
                          <a:ea typeface="Calibri" panose="020F0502020204030204" pitchFamily="34" charset="0"/>
                          <a:cs typeface="Times New Roman" panose="02020603050405020304" pitchFamily="18" charset="0"/>
                        </a:rPr>
                        <a:t>Am Ende von Schuljahrgang 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de-DE" sz="800" b="1" dirty="0">
                          <a:effectLst/>
                          <a:latin typeface="Arial" panose="020B0604020202020204" pitchFamily="34" charset="0"/>
                          <a:ea typeface="Calibri" panose="020F0502020204030204" pitchFamily="34" charset="0"/>
                          <a:cs typeface="Times New Roman" panose="02020603050405020304" pitchFamily="18" charset="0"/>
                        </a:rPr>
                        <a:t>Am Ende von Schuljahrgang 4</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de-DE" sz="800" b="1">
                          <a:effectLst/>
                          <a:latin typeface="Arial" panose="020B0604020202020204" pitchFamily="34" charset="0"/>
                          <a:ea typeface="Calibri" panose="020F0502020204030204" pitchFamily="34" charset="0"/>
                          <a:cs typeface="Times New Roman" panose="02020603050405020304" pitchFamily="18" charset="0"/>
                        </a:rPr>
                        <a:t>Ergänzende Hinweise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68627563"/>
                  </a:ext>
                </a:extLst>
              </a:tr>
              <a:tr h="326629">
                <a:tc gridSpan="3">
                  <a:txBody>
                    <a:bodyPr/>
                    <a:lstStyle/>
                    <a:p>
                      <a:pPr indent="3526155">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Die Schülerinnen und Schüler…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121177274"/>
                  </a:ext>
                </a:extLst>
              </a:tr>
              <a:tr h="258308">
                <a:tc gridSpan="3">
                  <a:txBody>
                    <a:bodyPr/>
                    <a:lstStyle/>
                    <a:p>
                      <a:pPr algn="ctr">
                        <a:lnSpc>
                          <a:spcPct val="107000"/>
                        </a:lnSpc>
                        <a:spcAft>
                          <a:spcPts val="0"/>
                        </a:spcAft>
                      </a:pPr>
                      <a:r>
                        <a:rPr lang="de-DE" sz="800" b="1" dirty="0">
                          <a:effectLst/>
                          <a:latin typeface="Arial" panose="020B0604020202020204" pitchFamily="34" charset="0"/>
                          <a:ea typeface="Calibri" panose="020F0502020204030204" pitchFamily="34" charset="0"/>
                          <a:cs typeface="Times New Roman" panose="02020603050405020304" pitchFamily="18" charset="0"/>
                        </a:rPr>
                        <a:t>Gespräche führen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41210344"/>
                  </a:ext>
                </a:extLst>
              </a:tr>
              <a:tr h="385432">
                <a:tc>
                  <a:txBody>
                    <a:bodyPr/>
                    <a:lstStyle/>
                    <a:p>
                      <a:pPr>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 beachten Regeln in Gesprächen und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08585">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gemeinsamen Lernsituationen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achten auf eine wertschätzende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indent="8699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Gesprächsatmosphäre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z. B. sich melden, abwarten, ausreden lassen,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sinnvoll auf andere Beiträge eingehen,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angemessene Redezeit einhalten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428274"/>
                  </a:ext>
                </a:extLst>
              </a:tr>
              <a:tr h="385432">
                <a:tc gridSpan="2">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kennen Sprachkonventionen und wenden diese adressatenbezogen an.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z. B. sich begrüßen, sich verabschieden, sich</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entschuldigen, bitten, danken, gratulieren,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trösten, ermuntern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31280"/>
                  </a:ext>
                </a:extLst>
              </a:tr>
              <a:tr h="298552">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beteiligen sich in unterschiedlichen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10858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Situationen aktiv an Gesprächen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beteiligen sich themenorientiert und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indent="8699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zuhörerbezogen an Gesprächen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190625"/>
                  </a:ext>
                </a:extLst>
              </a:tr>
              <a:tr h="256436">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äußern eigene Meinungen und Gefühle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äußern und begründen eigene Meinungen.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727450"/>
                  </a:ext>
                </a:extLst>
              </a:tr>
              <a:tr h="385432">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finden erste Vorschläge zur Lösung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10858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gemeinschaftlicher Aufgaben und Anliegen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 finden zielführende Vorschläge zur Lösung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indent="8699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gemeinschaftlicher Aufgaben, Anliegen und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indent="86995">
                        <a:lnSpc>
                          <a:spcPct val="107000"/>
                        </a:lnSpc>
                        <a:spcAft>
                          <a:spcPts val="0"/>
                        </a:spcAft>
                      </a:pPr>
                      <a:r>
                        <a:rPr lang="de-DE" sz="800">
                          <a:effectLst/>
                          <a:latin typeface="Arial" panose="020B0604020202020204" pitchFamily="34" charset="0"/>
                          <a:ea typeface="Calibri" panose="020F0502020204030204" pitchFamily="34" charset="0"/>
                          <a:cs typeface="Times New Roman" panose="02020603050405020304" pitchFamily="18" charset="0"/>
                        </a:rPr>
                        <a:t>Konflikte.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627" marR="67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407928"/>
                  </a:ext>
                </a:extLst>
              </a:tr>
            </a:tbl>
          </a:graphicData>
        </a:graphic>
      </p:graphicFrame>
      <p:sp>
        <p:nvSpPr>
          <p:cNvPr id="4" name="Foliennummernplatzhalter 3"/>
          <p:cNvSpPr>
            <a:spLocks noGrp="1"/>
          </p:cNvSpPr>
          <p:nvPr>
            <p:ph type="sldNum" sz="quarter" idx="4"/>
          </p:nvPr>
        </p:nvSpPr>
        <p:spPr/>
        <p:txBody>
          <a:bodyPr/>
          <a:lstStyle/>
          <a:p>
            <a:fld id="{62FA578C-ABEF-4FCE-AA87-C75F3679F4E0}" type="slidenum">
              <a:rPr lang="de-DE" smtClean="0"/>
              <a:pPr/>
              <a:t>13</a:t>
            </a:fld>
            <a:endParaRPr lang="de-DE" dirty="0"/>
          </a:p>
        </p:txBody>
      </p:sp>
      <p:graphicFrame>
        <p:nvGraphicFramePr>
          <p:cNvPr id="25" name="Tabelle 24"/>
          <p:cNvGraphicFramePr>
            <a:graphicFrameLocks noGrp="1"/>
          </p:cNvGraphicFramePr>
          <p:nvPr/>
        </p:nvGraphicFramePr>
        <p:xfrm>
          <a:off x="1487424" y="3717036"/>
          <a:ext cx="10225150" cy="3052615"/>
        </p:xfrm>
        <a:graphic>
          <a:graphicData uri="http://schemas.openxmlformats.org/drawingml/2006/table">
            <a:tbl>
              <a:tblPr firstRow="1" firstCol="1" bandRow="1"/>
              <a:tblGrid>
                <a:gridCol w="4734244">
                  <a:extLst>
                    <a:ext uri="{9D8B030D-6E8A-4147-A177-3AD203B41FA5}">
                      <a16:colId xmlns:a16="http://schemas.microsoft.com/office/drawing/2014/main" val="2840053419"/>
                    </a:ext>
                  </a:extLst>
                </a:gridCol>
                <a:gridCol w="2664674">
                  <a:extLst>
                    <a:ext uri="{9D8B030D-6E8A-4147-A177-3AD203B41FA5}">
                      <a16:colId xmlns:a16="http://schemas.microsoft.com/office/drawing/2014/main" val="376168073"/>
                    </a:ext>
                  </a:extLst>
                </a:gridCol>
                <a:gridCol w="2826232">
                  <a:extLst>
                    <a:ext uri="{9D8B030D-6E8A-4147-A177-3AD203B41FA5}">
                      <a16:colId xmlns:a16="http://schemas.microsoft.com/office/drawing/2014/main" val="4113803329"/>
                    </a:ext>
                  </a:extLst>
                </a:gridCol>
              </a:tblGrid>
              <a:tr h="370375">
                <a:tc gridSpan="3">
                  <a:txBody>
                    <a:bodyPr/>
                    <a:lstStyle/>
                    <a:p>
                      <a:pPr algn="ctr">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b="1" dirty="0">
                          <a:effectLst/>
                          <a:latin typeface="Arial" panose="020B0604020202020204" pitchFamily="34" charset="0"/>
                          <a:ea typeface="Calibri" panose="020F0502020204030204" pitchFamily="34" charset="0"/>
                          <a:cs typeface="Times New Roman" panose="02020603050405020304" pitchFamily="18" charset="0"/>
                        </a:rPr>
                        <a:t>Mit und zu anderen sprechen /</a:t>
                      </a:r>
                      <a:r>
                        <a:rPr lang="de-DE" sz="800" b="1" baseline="0" dirty="0">
                          <a:effectLst/>
                          <a:latin typeface="Arial" panose="020B0604020202020204" pitchFamily="34" charset="0"/>
                          <a:ea typeface="Calibri" panose="020F0502020204030204" pitchFamily="34" charset="0"/>
                          <a:cs typeface="Times New Roman" panose="02020603050405020304" pitchFamily="18" charset="0"/>
                        </a:rPr>
                        <a:t> Gespräche führen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363882607"/>
                  </a:ext>
                </a:extLst>
              </a:tr>
              <a:tr h="2402415">
                <a:tc>
                  <a:txBody>
                    <a:bodyPr/>
                    <a:lstStyle/>
                    <a:p>
                      <a:pPr marL="342900" lvl="0" indent="-342900">
                        <a:lnSpc>
                          <a:spcPct val="107000"/>
                        </a:lnSpc>
                        <a:spcAft>
                          <a:spcPts val="0"/>
                        </a:spcAft>
                        <a:buFont typeface="Symbol" panose="05050102010706020507" pitchFamily="18" charset="2"/>
                        <a:buChar char=""/>
                      </a:pPr>
                      <a:r>
                        <a:rPr lang="de-DE" sz="800" dirty="0">
                          <a:effectLst/>
                          <a:latin typeface="Arial" panose="020B0604020202020204" pitchFamily="34" charset="0"/>
                          <a:ea typeface="Calibri" panose="020F0502020204030204" pitchFamily="34" charset="0"/>
                          <a:cs typeface="Times New Roman" panose="02020603050405020304" pitchFamily="18" charset="0"/>
                        </a:rPr>
                        <a:t>Sprechen miteinander und beachten einfache Gesprächsregeln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800" dirty="0">
                          <a:effectLst/>
                          <a:latin typeface="Arial" panose="020B0604020202020204" pitchFamily="34" charset="0"/>
                          <a:ea typeface="Calibri" panose="020F0502020204030204" pitchFamily="34" charset="0"/>
                          <a:cs typeface="Times New Roman" panose="02020603050405020304" pitchFamily="18" charset="0"/>
                        </a:rPr>
                        <a:t>Orientieren sich beim Sprechen an der Standardsprache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indent="-171450">
                        <a:lnSpc>
                          <a:spcPct val="107000"/>
                        </a:lnSpc>
                        <a:spcAft>
                          <a:spcPts val="0"/>
                        </a:spcAft>
                        <a:buFont typeface="Arial" panose="020B0604020202020204" pitchFamily="34" charset="0"/>
                        <a:buChar char="•"/>
                      </a:pPr>
                      <a:r>
                        <a:rPr lang="de-DE" sz="800" dirty="0">
                          <a:effectLst/>
                          <a:latin typeface="Arial" panose="020B0604020202020204" pitchFamily="34" charset="0"/>
                          <a:ea typeface="Calibri" panose="020F0502020204030204" pitchFamily="34" charset="0"/>
                          <a:cs typeface="Times New Roman" panose="02020603050405020304" pitchFamily="18" charset="0"/>
                        </a:rPr>
                        <a:t>sprechen mit und vor anderen und halten</a:t>
                      </a:r>
                      <a:r>
                        <a:rPr lang="de-DE" sz="1100" baseline="0" dirty="0">
                          <a:effectLst/>
                          <a:latin typeface="Calibri" panose="020F0502020204030204" pitchFamily="34" charset="0"/>
                          <a:ea typeface="Calibri" panose="020F0502020204030204" pitchFamily="34" charset="0"/>
                          <a:cs typeface="Times New Roman" panose="02020603050405020304" pitchFamily="18" charset="0"/>
                        </a:rPr>
                        <a:t> </a:t>
                      </a:r>
                      <a:r>
                        <a:rPr lang="de-DE" sz="800" dirty="0">
                          <a:effectLst/>
                          <a:latin typeface="Arial" panose="020B0604020202020204" pitchFamily="34" charset="0"/>
                          <a:ea typeface="Calibri" panose="020F0502020204030204" pitchFamily="34" charset="0"/>
                          <a:cs typeface="Times New Roman" panose="02020603050405020304" pitchFamily="18" charset="0"/>
                        </a:rPr>
                        <a:t>einfache Gesprächsregeln ein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indent="86995">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0"/>
                        </a:spcAft>
                        <a:buFont typeface="Arial" panose="020B0604020202020204" pitchFamily="34" charset="0"/>
                        <a:buChar char="•"/>
                      </a:pPr>
                      <a:r>
                        <a:rPr lang="de-DE" sz="800" dirty="0">
                          <a:effectLst/>
                          <a:latin typeface="Arial" panose="020B0604020202020204" pitchFamily="34" charset="0"/>
                          <a:ea typeface="Calibri" panose="020F0502020204030204" pitchFamily="34" charset="0"/>
                          <a:cs typeface="Times New Roman" panose="02020603050405020304" pitchFamily="18" charset="0"/>
                        </a:rPr>
                        <a:t>orientieren sich beim Sprechen an der Standardsprache und beachten die Wirkung Ihrer Redeweise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de-DE" sz="800" b="1" dirty="0">
                          <a:effectLst/>
                          <a:latin typeface="Arial" panose="020B0604020202020204" pitchFamily="34" charset="0"/>
                          <a:ea typeface="Calibri" panose="020F0502020204030204" pitchFamily="34" charset="0"/>
                          <a:cs typeface="Times New Roman" panose="02020603050405020304" pitchFamily="18" charset="0"/>
                        </a:rPr>
                        <a:t> </a:t>
                      </a:r>
                      <a:r>
                        <a:rPr lang="de-DE" sz="800" b="1" kern="1200" dirty="0">
                          <a:solidFill>
                            <a:schemeClr val="tx1"/>
                          </a:solidFill>
                          <a:effectLst/>
                          <a:latin typeface="+mn-lt"/>
                          <a:ea typeface="+mn-ea"/>
                          <a:cs typeface="+mn-cs"/>
                        </a:rPr>
                        <a:t>Kenntnisse/Fertigkeiten SJ 1 und 2</a:t>
                      </a:r>
                    </a:p>
                    <a:p>
                      <a:r>
                        <a:rPr lang="de-DE" sz="800" kern="1200" dirty="0">
                          <a:solidFill>
                            <a:schemeClr val="tx1"/>
                          </a:solidFill>
                          <a:effectLst/>
                          <a:latin typeface="+mn-lt"/>
                          <a:ea typeface="+mn-ea"/>
                          <a:cs typeface="+mn-cs"/>
                        </a:rPr>
                        <a:t>in Gesprächssituationen beim Thema bleiben</a:t>
                      </a:r>
                    </a:p>
                    <a:p>
                      <a:r>
                        <a:rPr lang="de-DE" sz="800" kern="1200" dirty="0">
                          <a:solidFill>
                            <a:schemeClr val="tx1"/>
                          </a:solidFill>
                          <a:effectLst/>
                          <a:latin typeface="+mn-lt"/>
                          <a:ea typeface="+mn-ea"/>
                          <a:cs typeface="+mn-cs"/>
                        </a:rPr>
                        <a:t>Gesprächsregeln kennen und anwenden</a:t>
                      </a:r>
                    </a:p>
                    <a:p>
                      <a:pPr marL="171450" lvl="0" indent="-171450">
                        <a:buFont typeface="Arial" panose="020B0604020202020204" pitchFamily="34" charset="0"/>
                        <a:buChar char="•"/>
                      </a:pPr>
                      <a:r>
                        <a:rPr lang="de-DE" sz="800" kern="1200" dirty="0">
                          <a:solidFill>
                            <a:schemeClr val="tx1"/>
                          </a:solidFill>
                          <a:effectLst/>
                          <a:latin typeface="+mn-lt"/>
                          <a:ea typeface="+mn-ea"/>
                          <a:cs typeface="+mn-cs"/>
                        </a:rPr>
                        <a:t>Melden, abwarten,</a:t>
                      </a:r>
                      <a:r>
                        <a:rPr lang="de-DE" sz="800" kern="1200" baseline="0" dirty="0">
                          <a:solidFill>
                            <a:schemeClr val="tx1"/>
                          </a:solidFill>
                          <a:effectLst/>
                          <a:latin typeface="+mn-lt"/>
                          <a:ea typeface="+mn-ea"/>
                          <a:cs typeface="+mn-cs"/>
                        </a:rPr>
                        <a:t> </a:t>
                      </a:r>
                      <a:r>
                        <a:rPr lang="de-DE" sz="800" kern="1200" dirty="0">
                          <a:solidFill>
                            <a:schemeClr val="tx1"/>
                          </a:solidFill>
                          <a:effectLst/>
                          <a:latin typeface="+mn-lt"/>
                          <a:ea typeface="+mn-ea"/>
                          <a:cs typeface="+mn-cs"/>
                        </a:rPr>
                        <a:t>ausreden lassen,</a:t>
                      </a:r>
                      <a:r>
                        <a:rPr lang="de-DE" sz="800" kern="1200" baseline="0" dirty="0">
                          <a:solidFill>
                            <a:schemeClr val="tx1"/>
                          </a:solidFill>
                          <a:effectLst/>
                          <a:latin typeface="+mn-lt"/>
                          <a:ea typeface="+mn-ea"/>
                          <a:cs typeface="+mn-cs"/>
                        </a:rPr>
                        <a:t> </a:t>
                      </a:r>
                      <a:r>
                        <a:rPr lang="de-DE" sz="800" kern="1200" dirty="0">
                          <a:solidFill>
                            <a:schemeClr val="tx1"/>
                          </a:solidFill>
                          <a:effectLst/>
                          <a:latin typeface="+mn-lt"/>
                          <a:ea typeface="+mn-ea"/>
                          <a:cs typeface="+mn-cs"/>
                        </a:rPr>
                        <a:t>zuhören</a:t>
                      </a:r>
                      <a:endParaRPr lang="de-DE" sz="800" dirty="0">
                        <a:effectLst/>
                      </a:endParaRPr>
                    </a:p>
                    <a:p>
                      <a:r>
                        <a:rPr lang="de-DE" sz="800" kern="1200" dirty="0">
                          <a:solidFill>
                            <a:schemeClr val="tx1"/>
                          </a:solidFill>
                          <a:effectLst/>
                          <a:latin typeface="+mn-lt"/>
                          <a:ea typeface="+mn-ea"/>
                          <a:cs typeface="+mn-cs"/>
                        </a:rPr>
                        <a:t>in angemessener Lautstärke sprechen</a:t>
                      </a:r>
                    </a:p>
                    <a:p>
                      <a:r>
                        <a:rPr lang="de-DE" sz="800" kern="1200" dirty="0">
                          <a:solidFill>
                            <a:schemeClr val="tx1"/>
                          </a:solidFill>
                          <a:effectLst/>
                          <a:latin typeface="+mn-lt"/>
                          <a:ea typeface="+mn-ea"/>
                          <a:cs typeface="+mn-cs"/>
                        </a:rPr>
                        <a:t>deutlich sprechen</a:t>
                      </a:r>
                    </a:p>
                    <a:p>
                      <a:r>
                        <a:rPr lang="de-DE" sz="800" kern="1200" dirty="0">
                          <a:solidFill>
                            <a:schemeClr val="tx1"/>
                          </a:solidFill>
                          <a:effectLst/>
                          <a:latin typeface="+mn-lt"/>
                          <a:ea typeface="+mn-ea"/>
                          <a:cs typeface="+mn-cs"/>
                        </a:rPr>
                        <a:t>einfache Sätze bilden</a:t>
                      </a:r>
                    </a:p>
                    <a:p>
                      <a:r>
                        <a:rPr lang="de-DE" sz="800" kern="1200" dirty="0">
                          <a:solidFill>
                            <a:schemeClr val="tx1"/>
                          </a:solidFill>
                          <a:effectLst/>
                          <a:latin typeface="+mn-lt"/>
                          <a:ea typeface="+mn-ea"/>
                          <a:cs typeface="+mn-cs"/>
                        </a:rPr>
                        <a:t>sich in Unterrichtssituationen verständlich äußern</a:t>
                      </a:r>
                      <a:endParaRPr lang="de-DE" sz="800" dirty="0">
                        <a:effectLst/>
                      </a:endParaRPr>
                    </a:p>
                    <a:p>
                      <a:r>
                        <a:rPr lang="de-DE" sz="800" kern="1200" dirty="0">
                          <a:solidFill>
                            <a:schemeClr val="tx1"/>
                          </a:solidFill>
                          <a:effectLst/>
                          <a:latin typeface="+mn-lt"/>
                          <a:ea typeface="+mn-ea"/>
                          <a:cs typeface="+mn-cs"/>
                        </a:rPr>
                        <a:t> </a:t>
                      </a:r>
                    </a:p>
                    <a:p>
                      <a:r>
                        <a:rPr lang="de-DE" sz="800" b="1" kern="1200" dirty="0">
                          <a:solidFill>
                            <a:schemeClr val="tx1"/>
                          </a:solidFill>
                          <a:effectLst/>
                          <a:latin typeface="+mn-lt"/>
                          <a:ea typeface="+mn-ea"/>
                          <a:cs typeface="+mn-cs"/>
                        </a:rPr>
                        <a:t>Kenntnisse/Fertigkeiten SJ 3 und 4</a:t>
                      </a:r>
                    </a:p>
                    <a:p>
                      <a:r>
                        <a:rPr lang="de-DE" sz="800" kern="1200" dirty="0">
                          <a:solidFill>
                            <a:schemeClr val="tx1"/>
                          </a:solidFill>
                          <a:effectLst/>
                          <a:latin typeface="+mn-lt"/>
                          <a:ea typeface="+mn-ea"/>
                          <a:cs typeface="+mn-cs"/>
                        </a:rPr>
                        <a:t>gezielt mit anderen über ein Thema sprechen </a:t>
                      </a:r>
                    </a:p>
                    <a:p>
                      <a:r>
                        <a:rPr lang="de-DE" sz="800" kern="1200" dirty="0">
                          <a:solidFill>
                            <a:schemeClr val="tx1"/>
                          </a:solidFill>
                          <a:effectLst/>
                          <a:latin typeface="+mn-lt"/>
                          <a:ea typeface="+mn-ea"/>
                          <a:cs typeface="+mn-cs"/>
                        </a:rPr>
                        <a:t>verschiedene Gesprächsformen kennen lernen</a:t>
                      </a:r>
                    </a:p>
                    <a:p>
                      <a:pPr lvl="0"/>
                      <a:r>
                        <a:rPr lang="de-DE" sz="800" kern="1200" dirty="0">
                          <a:solidFill>
                            <a:schemeClr val="tx1"/>
                          </a:solidFill>
                          <a:effectLst/>
                          <a:latin typeface="+mn-lt"/>
                          <a:ea typeface="+mn-ea"/>
                          <a:cs typeface="+mn-cs"/>
                        </a:rPr>
                        <a:t>erzählen</a:t>
                      </a:r>
                      <a:endParaRPr lang="de-DE" sz="800" dirty="0">
                        <a:effectLst/>
                      </a:endParaRPr>
                    </a:p>
                    <a:p>
                      <a:pPr lvl="0"/>
                      <a:r>
                        <a:rPr lang="de-DE" sz="800" kern="1200" dirty="0">
                          <a:solidFill>
                            <a:schemeClr val="tx1"/>
                          </a:solidFill>
                          <a:effectLst/>
                          <a:latin typeface="+mn-lt"/>
                          <a:ea typeface="+mn-ea"/>
                          <a:cs typeface="+mn-cs"/>
                        </a:rPr>
                        <a:t>appellieren</a:t>
                      </a:r>
                      <a:endParaRPr lang="de-DE" sz="800" dirty="0">
                        <a:effectLst/>
                      </a:endParaRPr>
                    </a:p>
                    <a:p>
                      <a:r>
                        <a:rPr lang="de-DE" sz="800" kern="1200" dirty="0">
                          <a:solidFill>
                            <a:schemeClr val="tx1"/>
                          </a:solidFill>
                          <a:effectLst/>
                          <a:latin typeface="+mn-lt"/>
                          <a:ea typeface="+mn-ea"/>
                          <a:cs typeface="+mn-cs"/>
                        </a:rPr>
                        <a:t>Gesprächsregeln einhalten</a:t>
                      </a:r>
                      <a:endParaRPr lang="de-DE" sz="800" dirty="0">
                        <a:effectLst/>
                      </a:endParaRPr>
                    </a:p>
                    <a:p>
                      <a:pPr marL="171450" lvl="0" indent="-171450">
                        <a:buFont typeface="Arial" panose="020B0604020202020204" pitchFamily="34" charset="0"/>
                        <a:buChar char="•"/>
                      </a:pPr>
                      <a:r>
                        <a:rPr lang="de-DE" sz="800" kern="1200" dirty="0">
                          <a:solidFill>
                            <a:schemeClr val="tx1"/>
                          </a:solidFill>
                          <a:effectLst/>
                          <a:latin typeface="+mn-lt"/>
                          <a:ea typeface="+mn-ea"/>
                          <a:cs typeface="+mn-cs"/>
                        </a:rPr>
                        <a:t>Melden, abwarten, ausreden lassen, zuhören</a:t>
                      </a:r>
                    </a:p>
                    <a:p>
                      <a:r>
                        <a:rPr lang="de-DE" sz="800" kern="1200" dirty="0">
                          <a:solidFill>
                            <a:schemeClr val="tx1"/>
                          </a:solidFill>
                          <a:effectLst/>
                          <a:latin typeface="+mn-lt"/>
                          <a:ea typeface="+mn-ea"/>
                          <a:cs typeface="+mn-cs"/>
                        </a:rPr>
                        <a:t>an Vorredner anknüpfen</a:t>
                      </a:r>
                    </a:p>
                    <a:p>
                      <a:r>
                        <a:rPr lang="de-DE" sz="800" kern="1200" dirty="0">
                          <a:solidFill>
                            <a:schemeClr val="tx1"/>
                          </a:solidFill>
                          <a:effectLst/>
                          <a:latin typeface="+mn-lt"/>
                          <a:ea typeface="+mn-ea"/>
                          <a:cs typeface="+mn-cs"/>
                        </a:rPr>
                        <a:t>ansatzweise eine eigene Meinung äußern</a:t>
                      </a:r>
                    </a:p>
                    <a:p>
                      <a:r>
                        <a:rPr lang="de-DE" sz="800" kern="1200" dirty="0">
                          <a:solidFill>
                            <a:schemeClr val="tx1"/>
                          </a:solidFill>
                          <a:effectLst/>
                          <a:latin typeface="+mn-lt"/>
                          <a:ea typeface="+mn-ea"/>
                          <a:cs typeface="+mn-cs"/>
                        </a:rPr>
                        <a:t>in deutlicher Artikulation und mit angemessenem Tempo sprechen</a:t>
                      </a:r>
                    </a:p>
                    <a:p>
                      <a:r>
                        <a:rPr lang="de-DE" sz="800" kern="1200" dirty="0">
                          <a:solidFill>
                            <a:schemeClr val="tx1"/>
                          </a:solidFill>
                          <a:effectLst/>
                          <a:latin typeface="+mn-lt"/>
                          <a:ea typeface="+mn-ea"/>
                          <a:cs typeface="+mn-cs"/>
                        </a:rPr>
                        <a:t>angemessene Wortwahl verwenden</a:t>
                      </a:r>
                    </a:p>
                    <a:p>
                      <a:r>
                        <a:rPr lang="de-DE" sz="800" kern="1200" dirty="0">
                          <a:solidFill>
                            <a:schemeClr val="tx1"/>
                          </a:solidFill>
                          <a:effectLst/>
                          <a:latin typeface="+mn-lt"/>
                          <a:ea typeface="+mn-ea"/>
                          <a:cs typeface="+mn-cs"/>
                        </a:rPr>
                        <a:t>höflicher/unhöflicher Sprachgebrauch</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8466237"/>
                  </a:ext>
                </a:extLst>
              </a:tr>
            </a:tbl>
          </a:graphicData>
        </a:graphic>
      </p:graphicFrame>
      <p:sp>
        <p:nvSpPr>
          <p:cNvPr id="26" name="Textfeld 17"/>
          <p:cNvSpPr txBox="1">
            <a:spLocks noChangeArrowheads="1"/>
          </p:cNvSpPr>
          <p:nvPr/>
        </p:nvSpPr>
        <p:spPr bwMode="auto">
          <a:xfrm>
            <a:off x="869693" y="2264620"/>
            <a:ext cx="473710" cy="186055"/>
          </a:xfrm>
          <a:prstGeom prst="rect">
            <a:avLst/>
          </a:prstGeom>
          <a:solidFill>
            <a:srgbClr val="70AD47">
              <a:lumMod val="60000"/>
              <a:lumOff val="40000"/>
            </a:srgbClr>
          </a:solidFill>
          <a:ln>
            <a:noFill/>
          </a:ln>
        </p:spPr>
        <p:txBody>
          <a:bodyPr rot="0" vert="horz" wrap="square" lIns="91440" tIns="0" rIns="91440" bIns="0" anchor="ctr" anchorCtr="0" upright="1">
            <a:spAutoFit/>
          </a:bodyPr>
          <a:lstStyle/>
          <a:p>
            <a:pPr>
              <a:lnSpc>
                <a:spcPct val="107000"/>
              </a:lnSpc>
              <a:spcAft>
                <a:spcPts val="0"/>
              </a:spcAft>
            </a:pPr>
            <a:r>
              <a:rPr lang="de-DE" sz="1200" b="1">
                <a:effectLst/>
                <a:latin typeface="Calibri" panose="020F0502020204030204" pitchFamily="34" charset="0"/>
                <a:ea typeface="Calibri" panose="020F0502020204030204" pitchFamily="34" charset="0"/>
                <a:cs typeface="Times New Roman" panose="02020603050405020304" pitchFamily="18" charset="0"/>
              </a:rPr>
              <a:t>GS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feld 38"/>
          <p:cNvSpPr txBox="1">
            <a:spLocks noChangeArrowheads="1"/>
          </p:cNvSpPr>
          <p:nvPr/>
        </p:nvSpPr>
        <p:spPr bwMode="auto">
          <a:xfrm>
            <a:off x="869693" y="5055867"/>
            <a:ext cx="473710" cy="188898"/>
          </a:xfrm>
          <a:prstGeom prst="rect">
            <a:avLst/>
          </a:prstGeom>
          <a:solidFill>
            <a:srgbClr val="70AD47">
              <a:lumMod val="60000"/>
              <a:lumOff val="40000"/>
            </a:srgbClr>
          </a:solidFill>
          <a:ln>
            <a:noFill/>
          </a:ln>
        </p:spPr>
        <p:txBody>
          <a:bodyPr rot="0" vert="horz" wrap="square" lIns="91440" tIns="0" rIns="91440" bIns="0" anchor="ctr" anchorCtr="0" upright="1">
            <a:spAutoFit/>
          </a:bodyPr>
          <a:lstStyle/>
          <a:p>
            <a:pPr>
              <a:lnSpc>
                <a:spcPct val="107000"/>
              </a:lnSpc>
              <a:spcAft>
                <a:spcPts val="0"/>
              </a:spcAft>
            </a:pPr>
            <a:r>
              <a:rPr lang="de-DE" sz="1200" b="1" dirty="0" err="1">
                <a:latin typeface="Calibri" panose="020F0502020204030204" pitchFamily="34" charset="0"/>
                <a:ea typeface="Calibri" panose="020F0502020204030204" pitchFamily="34" charset="0"/>
                <a:cs typeface="Times New Roman" panose="02020603050405020304" pitchFamily="18" charset="0"/>
              </a:rPr>
              <a:t>FöS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a:blip r:embed="rId2"/>
          <a:stretch>
            <a:fillRect/>
          </a:stretch>
        </p:blipFill>
        <p:spPr>
          <a:xfrm>
            <a:off x="1505227" y="1839814"/>
            <a:ext cx="2983514" cy="424806"/>
          </a:xfrm>
          <a:prstGeom prst="rect">
            <a:avLst/>
          </a:prstGeom>
        </p:spPr>
      </p:pic>
      <p:pic>
        <p:nvPicPr>
          <p:cNvPr id="5" name="Grafik 4"/>
          <p:cNvPicPr>
            <a:picLocks noChangeAspect="1"/>
          </p:cNvPicPr>
          <p:nvPr/>
        </p:nvPicPr>
        <p:blipFill>
          <a:blip r:embed="rId3"/>
          <a:stretch>
            <a:fillRect/>
          </a:stretch>
        </p:blipFill>
        <p:spPr>
          <a:xfrm>
            <a:off x="3071623" y="5243343"/>
            <a:ext cx="1872234" cy="201909"/>
          </a:xfrm>
          <a:prstGeom prst="rect">
            <a:avLst/>
          </a:prstGeom>
        </p:spPr>
      </p:pic>
    </p:spTree>
    <p:extLst>
      <p:ext uri="{BB962C8B-B14F-4D97-AF65-F5344CB8AC3E}">
        <p14:creationId xmlns:p14="http://schemas.microsoft.com/office/powerpoint/2010/main" val="1229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5F298A-B8CC-4891-91EA-2C25BB8E36B5}"/>
              </a:ext>
            </a:extLst>
          </p:cNvPr>
          <p:cNvSpPr>
            <a:spLocks noGrp="1"/>
          </p:cNvSpPr>
          <p:nvPr>
            <p:ph type="title"/>
          </p:nvPr>
        </p:nvSpPr>
        <p:spPr>
          <a:xfrm>
            <a:off x="2207515" y="836676"/>
            <a:ext cx="8497062" cy="522000"/>
          </a:xfrm>
        </p:spPr>
        <p:txBody>
          <a:bodyPr/>
          <a:lstStyle/>
          <a:p>
            <a:r>
              <a:rPr lang="de-DE" dirty="0"/>
              <a:t>Hinweise </a:t>
            </a:r>
          </a:p>
        </p:txBody>
      </p:sp>
      <p:sp>
        <p:nvSpPr>
          <p:cNvPr id="5" name="Inhaltsplatzhalter 4">
            <a:extLst>
              <a:ext uri="{FF2B5EF4-FFF2-40B4-BE49-F238E27FC236}">
                <a16:creationId xmlns:a16="http://schemas.microsoft.com/office/drawing/2014/main" id="{6A2C6C37-9D74-4871-B524-658034B92635}"/>
              </a:ext>
            </a:extLst>
          </p:cNvPr>
          <p:cNvSpPr>
            <a:spLocks noGrp="1"/>
          </p:cNvSpPr>
          <p:nvPr>
            <p:ph idx="1"/>
          </p:nvPr>
        </p:nvSpPr>
        <p:spPr/>
        <p:txBody>
          <a:bodyPr/>
          <a:lstStyle/>
          <a:p>
            <a:pPr marL="342900" indent="-342900" fontAlgn="ctr">
              <a:buFont typeface="Arial" panose="020B0604020202020204" pitchFamily="34" charset="0"/>
              <a:buChar char="•"/>
            </a:pPr>
            <a:r>
              <a:rPr lang="de-DE" dirty="0"/>
              <a:t>Die Gegenüberstellung darf nicht als Diagnostikum genutzt werden. Es muss verhindert werden, dass es zu fehlerhaften Zuschreibungen von Lern-Leistungsvermögen kommt.</a:t>
            </a:r>
          </a:p>
          <a:p>
            <a:pPr marL="342900" indent="-342900" fontAlgn="ctr">
              <a:buFont typeface="Arial" panose="020B0604020202020204" pitchFamily="34" charset="0"/>
              <a:buChar char="•"/>
            </a:pPr>
            <a:r>
              <a:rPr lang="de-DE" dirty="0"/>
              <a:t>Die Leistungen der Schülerinnen und Schüler mit sonderpädagogischem Unterstützungsbedarf Lernen dürfen nicht auf die in den Materialien zum Förderschwerpunkt Lernen genannten Kompetenzen reduziert werden. </a:t>
            </a:r>
          </a:p>
          <a:p>
            <a:pPr fontAlgn="ctr"/>
            <a:r>
              <a:rPr lang="de-DE" dirty="0">
                <a:sym typeface="Wingdings" panose="05000000000000000000" pitchFamily="2" charset="2"/>
              </a:rPr>
              <a:t>    </a:t>
            </a:r>
            <a:r>
              <a:rPr lang="de-DE" dirty="0"/>
              <a:t> Anschlusscurriculum ist immer </a:t>
            </a:r>
            <a:r>
              <a:rPr lang="de-DE"/>
              <a:t>das GS- </a:t>
            </a:r>
            <a:r>
              <a:rPr lang="de-DE" dirty="0"/>
              <a:t>bzw. HS-Curriculum!</a:t>
            </a:r>
          </a:p>
          <a:p>
            <a:pPr marL="342900" indent="-342900" fontAlgn="ctr">
              <a:buFont typeface="Arial" panose="020B0604020202020204" pitchFamily="34" charset="0"/>
              <a:buChar char="•"/>
            </a:pPr>
            <a:endParaRPr lang="de-DE" dirty="0"/>
          </a:p>
        </p:txBody>
      </p:sp>
    </p:spTree>
    <p:extLst>
      <p:ext uri="{BB962C8B-B14F-4D97-AF65-F5344CB8AC3E}">
        <p14:creationId xmlns:p14="http://schemas.microsoft.com/office/powerpoint/2010/main" val="11072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EAFEC-CB86-471B-A2E3-69C392A2F294}"/>
              </a:ext>
            </a:extLst>
          </p:cNvPr>
          <p:cNvSpPr>
            <a:spLocks noGrp="1"/>
          </p:cNvSpPr>
          <p:nvPr>
            <p:ph type="title"/>
          </p:nvPr>
        </p:nvSpPr>
        <p:spPr>
          <a:xfrm>
            <a:off x="2063496" y="734660"/>
            <a:ext cx="9217152" cy="1152144"/>
          </a:xfrm>
        </p:spPr>
        <p:txBody>
          <a:bodyPr/>
          <a:lstStyle/>
          <a:p>
            <a:r>
              <a:rPr lang="de-DE" dirty="0"/>
              <a:t>Ziel: Unterstützung für die Durchführung gemeinsamen Unterrichts</a:t>
            </a:r>
          </a:p>
        </p:txBody>
      </p:sp>
      <p:sp>
        <p:nvSpPr>
          <p:cNvPr id="4" name="Foliennummernplatzhalter 3">
            <a:extLst>
              <a:ext uri="{FF2B5EF4-FFF2-40B4-BE49-F238E27FC236}">
                <a16:creationId xmlns:a16="http://schemas.microsoft.com/office/drawing/2014/main" id="{B74D6D88-DC95-4C42-828C-727B20F04610}"/>
              </a:ext>
            </a:extLst>
          </p:cNvPr>
          <p:cNvSpPr>
            <a:spLocks noGrp="1"/>
          </p:cNvSpPr>
          <p:nvPr>
            <p:ph type="sldNum" sz="quarter" idx="4"/>
          </p:nvPr>
        </p:nvSpPr>
        <p:spPr/>
        <p:txBody>
          <a:bodyPr/>
          <a:lstStyle/>
          <a:p>
            <a:fld id="{62FA578C-ABEF-4FCE-AA87-C75F3679F4E0}" type="slidenum">
              <a:rPr lang="de-DE" smtClean="0"/>
              <a:pPr/>
              <a:t>15</a:t>
            </a:fld>
            <a:endParaRPr lang="de-DE" dirty="0"/>
          </a:p>
        </p:txBody>
      </p:sp>
      <p:sp>
        <p:nvSpPr>
          <p:cNvPr id="5" name="Inhaltsplatzhalter 2">
            <a:extLst>
              <a:ext uri="{FF2B5EF4-FFF2-40B4-BE49-F238E27FC236}">
                <a16:creationId xmlns:a16="http://schemas.microsoft.com/office/drawing/2014/main" id="{F113C4BC-6A5E-470F-AE2D-FD1B605DA0A4}"/>
              </a:ext>
            </a:extLst>
          </p:cNvPr>
          <p:cNvSpPr txBox="1">
            <a:spLocks/>
          </p:cNvSpPr>
          <p:nvPr/>
        </p:nvSpPr>
        <p:spPr>
          <a:xfrm>
            <a:off x="1199388" y="1861750"/>
            <a:ext cx="10369296" cy="576072"/>
          </a:xfrm>
          <a:prstGeom prst="rect">
            <a:avLst/>
          </a:prstGeom>
        </p:spPr>
        <p:txBody>
          <a:bodyPr/>
          <a:lstStyle>
            <a:lvl1pPr marL="0" indent="0" algn="l" rtl="0" eaLnBrk="0" fontAlgn="base" hangingPunct="0">
              <a:lnSpc>
                <a:spcPct val="120000"/>
              </a:lnSpc>
              <a:spcBef>
                <a:spcPct val="20000"/>
              </a:spcBef>
              <a:spcAft>
                <a:spcPct val="0"/>
              </a:spcAft>
              <a:buNone/>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0" indent="-342900">
              <a:buFont typeface="Arial" panose="020B0604020202020204" pitchFamily="34" charset="0"/>
              <a:buChar char="•"/>
            </a:pPr>
            <a:r>
              <a:rPr lang="de-DE" sz="2600" dirty="0"/>
              <a:t>Vereinfachter Zugriff auf die Anforderungen für den </a:t>
            </a:r>
            <a:r>
              <a:rPr lang="de-DE" sz="2600" dirty="0" err="1"/>
              <a:t>spU</a:t>
            </a:r>
            <a:r>
              <a:rPr lang="de-DE" sz="2600" dirty="0"/>
              <a:t> LE</a:t>
            </a:r>
          </a:p>
        </p:txBody>
      </p:sp>
      <p:sp>
        <p:nvSpPr>
          <p:cNvPr id="3" name="Rechteck 2"/>
          <p:cNvSpPr/>
          <p:nvPr/>
        </p:nvSpPr>
        <p:spPr>
          <a:xfrm>
            <a:off x="1199388" y="2593446"/>
            <a:ext cx="9217152" cy="1292662"/>
          </a:xfrm>
          <a:prstGeom prst="rect">
            <a:avLst/>
          </a:prstGeom>
        </p:spPr>
        <p:txBody>
          <a:bodyPr wrap="square">
            <a:spAutoFit/>
          </a:bodyPr>
          <a:lstStyle/>
          <a:p>
            <a:pPr marL="342900" lvl="0" indent="-342900">
              <a:buFont typeface="Arial" panose="020B0604020202020204" pitchFamily="34" charset="0"/>
              <a:buChar char="•"/>
            </a:pPr>
            <a:r>
              <a:rPr lang="de-DE" sz="2600" dirty="0"/>
              <a:t>Ermöglichung von Unterrichtsplanung auf unterschiedlichen Anspruchsniveaus bezogen auf inhaltlichen Umfang und auf Komplexität.</a:t>
            </a:r>
          </a:p>
        </p:txBody>
      </p:sp>
      <p:sp>
        <p:nvSpPr>
          <p:cNvPr id="6" name="Rechteck 5"/>
          <p:cNvSpPr/>
          <p:nvPr/>
        </p:nvSpPr>
        <p:spPr>
          <a:xfrm>
            <a:off x="1199388" y="4041732"/>
            <a:ext cx="10081260" cy="1292662"/>
          </a:xfrm>
          <a:prstGeom prst="rect">
            <a:avLst/>
          </a:prstGeom>
        </p:spPr>
        <p:txBody>
          <a:bodyPr wrap="square">
            <a:spAutoFit/>
          </a:bodyPr>
          <a:lstStyle/>
          <a:p>
            <a:pPr marL="342900" lvl="0" indent="-342900">
              <a:buFont typeface="Arial" panose="020B0604020202020204" pitchFamily="34" charset="0"/>
              <a:buChar char="•"/>
            </a:pPr>
            <a:r>
              <a:rPr lang="de-DE" sz="2600" dirty="0"/>
              <a:t>Übersicht über geforderte Themenbereiche für alle Schülerinnen und Schüler und über Themenbereiche, die nur die HS (OBS / RS)-Schülerinnen und -Schüler betreffen.</a:t>
            </a:r>
          </a:p>
        </p:txBody>
      </p:sp>
      <p:sp>
        <p:nvSpPr>
          <p:cNvPr id="7" name="Rechteck 6"/>
          <p:cNvSpPr/>
          <p:nvPr/>
        </p:nvSpPr>
        <p:spPr>
          <a:xfrm>
            <a:off x="1199388" y="5490018"/>
            <a:ext cx="10081260" cy="492443"/>
          </a:xfrm>
          <a:prstGeom prst="rect">
            <a:avLst/>
          </a:prstGeom>
        </p:spPr>
        <p:txBody>
          <a:bodyPr wrap="square">
            <a:spAutoFit/>
          </a:bodyPr>
          <a:lstStyle/>
          <a:p>
            <a:pPr marL="342900" lvl="0" indent="-342900">
              <a:buFont typeface="Arial" panose="020B0604020202020204" pitchFamily="34" charset="0"/>
              <a:buChar char="•"/>
            </a:pPr>
            <a:r>
              <a:rPr lang="de-DE" sz="2600" dirty="0"/>
              <a:t>Umfangreiche Hinweise für die individuelle Förderplanung.</a:t>
            </a:r>
          </a:p>
        </p:txBody>
      </p:sp>
    </p:spTree>
    <p:extLst>
      <p:ext uri="{BB962C8B-B14F-4D97-AF65-F5344CB8AC3E}">
        <p14:creationId xmlns:p14="http://schemas.microsoft.com/office/powerpoint/2010/main" val="27792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3B6F5-7E11-42FC-AC7C-E73644BFA1EE}"/>
              </a:ext>
            </a:extLst>
          </p:cNvPr>
          <p:cNvSpPr>
            <a:spLocks noGrp="1"/>
          </p:cNvSpPr>
          <p:nvPr>
            <p:ph type="title"/>
          </p:nvPr>
        </p:nvSpPr>
        <p:spPr>
          <a:xfrm>
            <a:off x="1343406" y="617343"/>
            <a:ext cx="10369296" cy="956232"/>
          </a:xfrm>
        </p:spPr>
        <p:txBody>
          <a:bodyPr/>
          <a:lstStyle/>
          <a:p>
            <a:pPr algn="ctr"/>
            <a:r>
              <a:rPr lang="de-DE" u="sng" dirty="0"/>
              <a:t>Möglichkeit</a:t>
            </a:r>
            <a:r>
              <a:rPr lang="de-DE" dirty="0"/>
              <a:t> der Anwendung: Beispiel einer Jahresplanung </a:t>
            </a:r>
            <a:br>
              <a:rPr lang="de-DE" dirty="0"/>
            </a:br>
            <a:r>
              <a:rPr lang="de-DE" dirty="0"/>
              <a:t>Hauptschule XXX Klasse 6 - Auszug</a:t>
            </a:r>
            <a:br>
              <a:rPr lang="de-DE" dirty="0"/>
            </a:br>
            <a:endParaRPr lang="de-DE" dirty="0"/>
          </a:p>
        </p:txBody>
      </p:sp>
      <p:sp>
        <p:nvSpPr>
          <p:cNvPr id="4" name="Foliennummernplatzhalter 3">
            <a:extLst>
              <a:ext uri="{FF2B5EF4-FFF2-40B4-BE49-F238E27FC236}">
                <a16:creationId xmlns:a16="http://schemas.microsoft.com/office/drawing/2014/main" id="{3F8F7BFA-357E-4AD8-B393-A07EE7B85534}"/>
              </a:ext>
            </a:extLst>
          </p:cNvPr>
          <p:cNvSpPr>
            <a:spLocks noGrp="1"/>
          </p:cNvSpPr>
          <p:nvPr>
            <p:ph type="sldNum" sz="quarter" idx="4"/>
          </p:nvPr>
        </p:nvSpPr>
        <p:spPr/>
        <p:txBody>
          <a:bodyPr/>
          <a:lstStyle/>
          <a:p>
            <a:fld id="{62FA578C-ABEF-4FCE-AA87-C75F3679F4E0}" type="slidenum">
              <a:rPr lang="de-DE" smtClean="0"/>
              <a:pPr/>
              <a:t>16</a:t>
            </a:fld>
            <a:endParaRPr lang="de-DE" dirty="0"/>
          </a:p>
        </p:txBody>
      </p:sp>
      <p:pic>
        <p:nvPicPr>
          <p:cNvPr id="8" name="Grafik 7"/>
          <p:cNvPicPr/>
          <p:nvPr/>
        </p:nvPicPr>
        <p:blipFill rotWithShape="1">
          <a:blip r:embed="rId2"/>
          <a:srcRect l="1222" t="25114" r="11644" b="11069"/>
          <a:stretch/>
        </p:blipFill>
        <p:spPr bwMode="auto">
          <a:xfrm>
            <a:off x="2144712" y="1844801"/>
            <a:ext cx="9567990" cy="4645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07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ACDF06-9B5C-4894-8CA1-95D325286218}"/>
              </a:ext>
            </a:extLst>
          </p:cNvPr>
          <p:cNvSpPr>
            <a:spLocks noGrp="1"/>
          </p:cNvSpPr>
          <p:nvPr>
            <p:ph type="sldNum" sz="quarter" idx="4"/>
          </p:nvPr>
        </p:nvSpPr>
        <p:spPr/>
        <p:txBody>
          <a:bodyPr/>
          <a:lstStyle/>
          <a:p>
            <a:fld id="{62FA578C-ABEF-4FCE-AA87-C75F3679F4E0}" type="slidenum">
              <a:rPr lang="de-DE" smtClean="0"/>
              <a:pPr/>
              <a:t>17</a:t>
            </a:fld>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550" y="1124712"/>
            <a:ext cx="4931003" cy="4666517"/>
          </a:xfrm>
          <a:prstGeom prst="rect">
            <a:avLst/>
          </a:prstGeom>
        </p:spPr>
      </p:pic>
      <p:sp>
        <p:nvSpPr>
          <p:cNvPr id="6" name="Textfeld 5"/>
          <p:cNvSpPr txBox="1"/>
          <p:nvPr/>
        </p:nvSpPr>
        <p:spPr>
          <a:xfrm>
            <a:off x="7680198" y="1988820"/>
            <a:ext cx="4032504" cy="193899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DE" sz="4000" dirty="0"/>
              <a:t>Vielen Dank für Ihre Aufmerksamkeit.</a:t>
            </a:r>
          </a:p>
        </p:txBody>
      </p:sp>
      <p:sp>
        <p:nvSpPr>
          <p:cNvPr id="8" name="Textfeld 7"/>
          <p:cNvSpPr txBox="1"/>
          <p:nvPr/>
        </p:nvSpPr>
        <p:spPr>
          <a:xfrm>
            <a:off x="5807964" y="1700784"/>
            <a:ext cx="1008126" cy="3170099"/>
          </a:xfrm>
          <a:prstGeom prst="rect">
            <a:avLst/>
          </a:prstGeom>
          <a:noFill/>
        </p:spPr>
        <p:txBody>
          <a:bodyPr wrap="square" rtlCol="0">
            <a:spAutoFit/>
          </a:bodyPr>
          <a:lstStyle/>
          <a:p>
            <a:r>
              <a:rPr lang="de-DE" sz="20000" dirty="0"/>
              <a:t>?</a:t>
            </a:r>
          </a:p>
        </p:txBody>
      </p:sp>
    </p:spTree>
    <p:extLst>
      <p:ext uri="{BB962C8B-B14F-4D97-AF65-F5344CB8AC3E}">
        <p14:creationId xmlns:p14="http://schemas.microsoft.com/office/powerpoint/2010/main" val="29315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EAFEC-CB86-471B-A2E3-69C392A2F294}"/>
              </a:ext>
            </a:extLst>
          </p:cNvPr>
          <p:cNvSpPr>
            <a:spLocks noGrp="1"/>
          </p:cNvSpPr>
          <p:nvPr>
            <p:ph type="title"/>
          </p:nvPr>
        </p:nvSpPr>
        <p:spPr>
          <a:xfrm>
            <a:off x="1199388" y="1556766"/>
            <a:ext cx="10369297" cy="522000"/>
          </a:xfrm>
        </p:spPr>
        <p:txBody>
          <a:bodyPr/>
          <a:lstStyle/>
          <a:p>
            <a:r>
              <a:rPr lang="de-DE" dirty="0"/>
              <a:t>Gliederung</a:t>
            </a:r>
          </a:p>
        </p:txBody>
      </p:sp>
      <p:sp>
        <p:nvSpPr>
          <p:cNvPr id="3" name="Inhaltsplatzhalter 2">
            <a:extLst>
              <a:ext uri="{FF2B5EF4-FFF2-40B4-BE49-F238E27FC236}">
                <a16:creationId xmlns:a16="http://schemas.microsoft.com/office/drawing/2014/main" id="{F113C4BC-6A5E-470F-AE2D-FD1B605DA0A4}"/>
              </a:ext>
            </a:extLst>
          </p:cNvPr>
          <p:cNvSpPr>
            <a:spLocks noGrp="1"/>
          </p:cNvSpPr>
          <p:nvPr>
            <p:ph idx="1"/>
          </p:nvPr>
        </p:nvSpPr>
        <p:spPr>
          <a:xfrm>
            <a:off x="1199389" y="2132837"/>
            <a:ext cx="10369296" cy="4356989"/>
          </a:xfrm>
        </p:spPr>
        <p:txBody>
          <a:bodyPr/>
          <a:lstStyle/>
          <a:p>
            <a:pPr marL="457200" indent="-457200">
              <a:buFont typeface="Arial" panose="020B0604020202020204" pitchFamily="34" charset="0"/>
              <a:buChar char="•"/>
            </a:pPr>
            <a:r>
              <a:rPr lang="de-DE" sz="2600" dirty="0"/>
              <a:t>Ausgangslage</a:t>
            </a:r>
          </a:p>
          <a:p>
            <a:pPr marL="457200" indent="-457200">
              <a:buFont typeface="Arial" panose="020B0604020202020204" pitchFamily="34" charset="0"/>
              <a:buChar char="•"/>
            </a:pPr>
            <a:r>
              <a:rPr lang="de-DE" sz="2600" dirty="0"/>
              <a:t>Angebot einer Arbeitshilfe</a:t>
            </a:r>
          </a:p>
          <a:p>
            <a:pPr marL="457200" indent="-457200">
              <a:buFont typeface="Arial" panose="020B0604020202020204" pitchFamily="34" charset="0"/>
              <a:buChar char="•"/>
            </a:pPr>
            <a:r>
              <a:rPr lang="de-DE" sz="2600" dirty="0"/>
              <a:t>Ziel: Unterstützung gemeinsamen Unterrichts</a:t>
            </a:r>
          </a:p>
          <a:p>
            <a:pPr marL="457200" indent="-457200">
              <a:buFont typeface="Arial" panose="020B0604020202020204" pitchFamily="34" charset="0"/>
              <a:buChar char="•"/>
            </a:pPr>
            <a:r>
              <a:rPr lang="de-DE" sz="2600" dirty="0"/>
              <a:t>Zusammenführung nach Unterrichtsfächern</a:t>
            </a:r>
          </a:p>
          <a:p>
            <a:pPr marL="457200" indent="-457200">
              <a:buFont typeface="Arial" panose="020B0604020202020204" pitchFamily="34" charset="0"/>
              <a:buChar char="•"/>
            </a:pPr>
            <a:r>
              <a:rPr lang="de-DE" sz="2600" dirty="0"/>
              <a:t>Beispiel Mathematik HS</a:t>
            </a:r>
          </a:p>
          <a:p>
            <a:pPr marL="457200" indent="-457200">
              <a:buFont typeface="Arial" panose="020B0604020202020204" pitchFamily="34" charset="0"/>
              <a:buChar char="•"/>
            </a:pPr>
            <a:r>
              <a:rPr lang="de-DE" sz="2600" dirty="0"/>
              <a:t>Beispiel Deutsch GS</a:t>
            </a:r>
          </a:p>
          <a:p>
            <a:pPr marL="457200" indent="-457200">
              <a:buFont typeface="Arial" panose="020B0604020202020204" pitchFamily="34" charset="0"/>
              <a:buChar char="•"/>
            </a:pPr>
            <a:r>
              <a:rPr lang="de-DE" sz="2600" dirty="0"/>
              <a:t>Beispiel Jahresplanung HS</a:t>
            </a:r>
          </a:p>
          <a:p>
            <a:pPr marL="457200" indent="-457200">
              <a:buFont typeface="Arial" panose="020B0604020202020204" pitchFamily="34" charset="0"/>
              <a:buChar char="•"/>
            </a:pPr>
            <a:endParaRPr lang="de-DE" sz="2600" dirty="0"/>
          </a:p>
          <a:p>
            <a:pPr marL="457200" indent="-457200">
              <a:buFont typeface="Arial" panose="020B0604020202020204" pitchFamily="34" charset="0"/>
              <a:buChar char="•"/>
            </a:pPr>
            <a:endParaRPr lang="de-DE" sz="2600" dirty="0"/>
          </a:p>
          <a:p>
            <a:endParaRPr lang="de-DE" dirty="0"/>
          </a:p>
        </p:txBody>
      </p:sp>
      <p:sp>
        <p:nvSpPr>
          <p:cNvPr id="4" name="Foliennummernplatzhalter 3">
            <a:extLst>
              <a:ext uri="{FF2B5EF4-FFF2-40B4-BE49-F238E27FC236}">
                <a16:creationId xmlns:a16="http://schemas.microsoft.com/office/drawing/2014/main" id="{B74D6D88-DC95-4C42-828C-727B20F04610}"/>
              </a:ext>
            </a:extLst>
          </p:cNvPr>
          <p:cNvSpPr>
            <a:spLocks noGrp="1"/>
          </p:cNvSpPr>
          <p:nvPr>
            <p:ph type="sldNum" sz="quarter" idx="4"/>
          </p:nvPr>
        </p:nvSpPr>
        <p:spPr/>
        <p:txBody>
          <a:bodyPr/>
          <a:lstStyle/>
          <a:p>
            <a:fld id="{62FA578C-ABEF-4FCE-AA87-C75F3679F4E0}" type="slidenum">
              <a:rPr lang="de-DE" smtClean="0"/>
              <a:pPr/>
              <a:t>2</a:t>
            </a:fld>
            <a:endParaRPr lang="de-DE" dirty="0"/>
          </a:p>
        </p:txBody>
      </p:sp>
    </p:spTree>
    <p:extLst>
      <p:ext uri="{BB962C8B-B14F-4D97-AF65-F5344CB8AC3E}">
        <p14:creationId xmlns:p14="http://schemas.microsoft.com/office/powerpoint/2010/main" val="136491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EAFEC-CB86-471B-A2E3-69C392A2F294}"/>
              </a:ext>
            </a:extLst>
          </p:cNvPr>
          <p:cNvSpPr>
            <a:spLocks noGrp="1"/>
          </p:cNvSpPr>
          <p:nvPr>
            <p:ph type="title"/>
          </p:nvPr>
        </p:nvSpPr>
        <p:spPr>
          <a:xfrm>
            <a:off x="1199388" y="1556766"/>
            <a:ext cx="10369297" cy="522000"/>
          </a:xfrm>
        </p:spPr>
        <p:txBody>
          <a:bodyPr/>
          <a:lstStyle/>
          <a:p>
            <a:r>
              <a:rPr lang="de-DE" dirty="0"/>
              <a:t>Ausgangslage</a:t>
            </a:r>
          </a:p>
        </p:txBody>
      </p:sp>
      <p:sp>
        <p:nvSpPr>
          <p:cNvPr id="3" name="Inhaltsplatzhalter 2">
            <a:extLst>
              <a:ext uri="{FF2B5EF4-FFF2-40B4-BE49-F238E27FC236}">
                <a16:creationId xmlns:a16="http://schemas.microsoft.com/office/drawing/2014/main" id="{F113C4BC-6A5E-470F-AE2D-FD1B605DA0A4}"/>
              </a:ext>
            </a:extLst>
          </p:cNvPr>
          <p:cNvSpPr>
            <a:spLocks noGrp="1"/>
          </p:cNvSpPr>
          <p:nvPr>
            <p:ph idx="1"/>
          </p:nvPr>
        </p:nvSpPr>
        <p:spPr>
          <a:xfrm>
            <a:off x="1199388" y="2420874"/>
            <a:ext cx="10369296" cy="2736342"/>
          </a:xfrm>
        </p:spPr>
        <p:txBody>
          <a:bodyPr/>
          <a:lstStyle/>
          <a:p>
            <a:r>
              <a:rPr lang="de-DE" sz="2600" dirty="0"/>
              <a:t>Die Umsetzung gemeinsamer Unterrichtsprozesse stellt Schulen und Lehrkräfte vor große Herausforderungen. Der Anspruch an eine inklusive Schule muss sein, alle Schülerinnen und Schüler gemäß ihrer individuellen Lernausgangslage, Kompetenzen und Fähigkeiten bestmöglich zu fördern und zu unterstützen. </a:t>
            </a:r>
          </a:p>
          <a:p>
            <a:endParaRPr lang="de-DE" dirty="0"/>
          </a:p>
        </p:txBody>
      </p:sp>
      <p:sp>
        <p:nvSpPr>
          <p:cNvPr id="4" name="Foliennummernplatzhalter 3">
            <a:extLst>
              <a:ext uri="{FF2B5EF4-FFF2-40B4-BE49-F238E27FC236}">
                <a16:creationId xmlns:a16="http://schemas.microsoft.com/office/drawing/2014/main" id="{B74D6D88-DC95-4C42-828C-727B20F04610}"/>
              </a:ext>
            </a:extLst>
          </p:cNvPr>
          <p:cNvSpPr>
            <a:spLocks noGrp="1"/>
          </p:cNvSpPr>
          <p:nvPr>
            <p:ph type="sldNum" sz="quarter" idx="4"/>
          </p:nvPr>
        </p:nvSpPr>
        <p:spPr/>
        <p:txBody>
          <a:bodyPr/>
          <a:lstStyle/>
          <a:p>
            <a:fld id="{62FA578C-ABEF-4FCE-AA87-C75F3679F4E0}" type="slidenum">
              <a:rPr lang="de-DE" smtClean="0"/>
              <a:pPr/>
              <a:t>3</a:t>
            </a:fld>
            <a:endParaRPr lang="de-DE" dirty="0"/>
          </a:p>
        </p:txBody>
      </p:sp>
    </p:spTree>
    <p:extLst>
      <p:ext uri="{BB962C8B-B14F-4D97-AF65-F5344CB8AC3E}">
        <p14:creationId xmlns:p14="http://schemas.microsoft.com/office/powerpoint/2010/main" val="256526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EAFEC-CB86-471B-A2E3-69C392A2F294}"/>
              </a:ext>
            </a:extLst>
          </p:cNvPr>
          <p:cNvSpPr>
            <a:spLocks noGrp="1"/>
          </p:cNvSpPr>
          <p:nvPr>
            <p:ph type="title"/>
          </p:nvPr>
        </p:nvSpPr>
        <p:spPr>
          <a:xfrm>
            <a:off x="1199388" y="1556766"/>
            <a:ext cx="10369297" cy="522000"/>
          </a:xfrm>
        </p:spPr>
        <p:txBody>
          <a:bodyPr/>
          <a:lstStyle/>
          <a:p>
            <a:r>
              <a:rPr lang="de-DE" dirty="0"/>
              <a:t>Ausgangslage</a:t>
            </a:r>
            <a:endParaRPr lang="de-DE" sz="2000" dirty="0"/>
          </a:p>
        </p:txBody>
      </p:sp>
      <p:sp>
        <p:nvSpPr>
          <p:cNvPr id="4" name="Foliennummernplatzhalter 3">
            <a:extLst>
              <a:ext uri="{FF2B5EF4-FFF2-40B4-BE49-F238E27FC236}">
                <a16:creationId xmlns:a16="http://schemas.microsoft.com/office/drawing/2014/main" id="{B74D6D88-DC95-4C42-828C-727B20F04610}"/>
              </a:ext>
            </a:extLst>
          </p:cNvPr>
          <p:cNvSpPr>
            <a:spLocks noGrp="1"/>
          </p:cNvSpPr>
          <p:nvPr>
            <p:ph type="sldNum" sz="quarter" idx="4"/>
          </p:nvPr>
        </p:nvSpPr>
        <p:spPr/>
        <p:txBody>
          <a:bodyPr/>
          <a:lstStyle/>
          <a:p>
            <a:fld id="{62FA578C-ABEF-4FCE-AA87-C75F3679F4E0}" type="slidenum">
              <a:rPr lang="de-DE" smtClean="0"/>
              <a:pPr/>
              <a:t>4</a:t>
            </a:fld>
            <a:endParaRPr lang="de-DE" dirty="0"/>
          </a:p>
        </p:txBody>
      </p:sp>
      <p:sp>
        <p:nvSpPr>
          <p:cNvPr id="5" name="Inhaltsplatzhalter 2">
            <a:extLst>
              <a:ext uri="{FF2B5EF4-FFF2-40B4-BE49-F238E27FC236}">
                <a16:creationId xmlns:a16="http://schemas.microsoft.com/office/drawing/2014/main" id="{F113C4BC-6A5E-470F-AE2D-FD1B605DA0A4}"/>
              </a:ext>
            </a:extLst>
          </p:cNvPr>
          <p:cNvSpPr txBox="1">
            <a:spLocks/>
          </p:cNvSpPr>
          <p:nvPr/>
        </p:nvSpPr>
        <p:spPr>
          <a:xfrm>
            <a:off x="1153506" y="2078766"/>
            <a:ext cx="10369296" cy="2502378"/>
          </a:xfrm>
          <a:prstGeom prst="rect">
            <a:avLst/>
          </a:prstGeom>
        </p:spPr>
        <p:txBody>
          <a:bodyPr/>
          <a:lstStyle>
            <a:lvl1pPr marL="0" indent="0" algn="l" rtl="0" eaLnBrk="0" fontAlgn="base" hangingPunct="0">
              <a:lnSpc>
                <a:spcPct val="120000"/>
              </a:lnSpc>
              <a:spcBef>
                <a:spcPct val="20000"/>
              </a:spcBef>
              <a:spcAft>
                <a:spcPct val="0"/>
              </a:spcAft>
              <a:buNone/>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de-DE" sz="2600" dirty="0"/>
              <a:t>Die Schülerschaft ist dabei sehr heterogen, sei es in Bereichen des Verhaltens oder auch in Bereichen des schulischen Lernens, so dass Schülerinnen und Schüler mit sonderpädagogischen Unterstützungsbedarfen im Bereich des Lernens (und im Bereich der geistigen Entwicklung) zieldifferent unterrichtet werden. </a:t>
            </a:r>
            <a:br>
              <a:rPr lang="de-DE" sz="2600" dirty="0"/>
            </a:br>
            <a:endParaRPr lang="de-DE" sz="2600" kern="0" dirty="0"/>
          </a:p>
        </p:txBody>
      </p:sp>
      <p:sp>
        <p:nvSpPr>
          <p:cNvPr id="9" name="Inhaltsplatzhalter 2">
            <a:extLst>
              <a:ext uri="{FF2B5EF4-FFF2-40B4-BE49-F238E27FC236}">
                <a16:creationId xmlns:a16="http://schemas.microsoft.com/office/drawing/2014/main" id="{F113C4BC-6A5E-470F-AE2D-FD1B605DA0A4}"/>
              </a:ext>
            </a:extLst>
          </p:cNvPr>
          <p:cNvSpPr txBox="1">
            <a:spLocks/>
          </p:cNvSpPr>
          <p:nvPr/>
        </p:nvSpPr>
        <p:spPr>
          <a:xfrm>
            <a:off x="1199389" y="4293109"/>
            <a:ext cx="10369296" cy="1728216"/>
          </a:xfrm>
          <a:prstGeom prst="rect">
            <a:avLst/>
          </a:prstGeom>
        </p:spPr>
        <p:txBody>
          <a:bodyPr/>
          <a:lstStyle>
            <a:lvl1pPr marL="0" indent="0" algn="l" rtl="0" eaLnBrk="0" fontAlgn="base" hangingPunct="0">
              <a:lnSpc>
                <a:spcPct val="120000"/>
              </a:lnSpc>
              <a:spcBef>
                <a:spcPct val="20000"/>
              </a:spcBef>
              <a:spcAft>
                <a:spcPct val="0"/>
              </a:spcAft>
              <a:buNone/>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br>
              <a:rPr lang="de-DE" sz="2600" dirty="0"/>
            </a:br>
            <a:r>
              <a:rPr lang="de-DE" sz="2600" dirty="0"/>
              <a:t>Die Bildungsziele dieser Schülerschaft unterscheiden sich von den curricularen Anforderungen der jeweiligen Schulform.</a:t>
            </a:r>
            <a:endParaRPr lang="de-DE" sz="2600" kern="0" dirty="0"/>
          </a:p>
        </p:txBody>
      </p:sp>
    </p:spTree>
    <p:extLst>
      <p:ext uri="{BB962C8B-B14F-4D97-AF65-F5344CB8AC3E}">
        <p14:creationId xmlns:p14="http://schemas.microsoft.com/office/powerpoint/2010/main" val="9661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EAFEC-CB86-471B-A2E3-69C392A2F294}"/>
              </a:ext>
            </a:extLst>
          </p:cNvPr>
          <p:cNvSpPr>
            <a:spLocks noGrp="1"/>
          </p:cNvSpPr>
          <p:nvPr>
            <p:ph type="title"/>
          </p:nvPr>
        </p:nvSpPr>
        <p:spPr>
          <a:xfrm>
            <a:off x="1199388" y="1556766"/>
            <a:ext cx="10369297" cy="522000"/>
          </a:xfrm>
        </p:spPr>
        <p:txBody>
          <a:bodyPr/>
          <a:lstStyle/>
          <a:p>
            <a:r>
              <a:rPr lang="de-DE" dirty="0"/>
              <a:t>Angebot einer Arbeitshilfe</a:t>
            </a:r>
          </a:p>
        </p:txBody>
      </p:sp>
      <p:sp>
        <p:nvSpPr>
          <p:cNvPr id="4" name="Foliennummernplatzhalter 3">
            <a:extLst>
              <a:ext uri="{FF2B5EF4-FFF2-40B4-BE49-F238E27FC236}">
                <a16:creationId xmlns:a16="http://schemas.microsoft.com/office/drawing/2014/main" id="{B74D6D88-DC95-4C42-828C-727B20F04610}"/>
              </a:ext>
            </a:extLst>
          </p:cNvPr>
          <p:cNvSpPr>
            <a:spLocks noGrp="1"/>
          </p:cNvSpPr>
          <p:nvPr>
            <p:ph type="sldNum" sz="quarter" idx="4"/>
          </p:nvPr>
        </p:nvSpPr>
        <p:spPr/>
        <p:txBody>
          <a:bodyPr/>
          <a:lstStyle/>
          <a:p>
            <a:fld id="{62FA578C-ABEF-4FCE-AA87-C75F3679F4E0}" type="slidenum">
              <a:rPr lang="de-DE" smtClean="0"/>
              <a:pPr/>
              <a:t>5</a:t>
            </a:fld>
            <a:endParaRPr lang="de-DE" dirty="0"/>
          </a:p>
        </p:txBody>
      </p:sp>
      <p:sp>
        <p:nvSpPr>
          <p:cNvPr id="5" name="Inhaltsplatzhalter 2">
            <a:extLst>
              <a:ext uri="{FF2B5EF4-FFF2-40B4-BE49-F238E27FC236}">
                <a16:creationId xmlns:a16="http://schemas.microsoft.com/office/drawing/2014/main" id="{F113C4BC-6A5E-470F-AE2D-FD1B605DA0A4}"/>
              </a:ext>
            </a:extLst>
          </p:cNvPr>
          <p:cNvSpPr txBox="1">
            <a:spLocks/>
          </p:cNvSpPr>
          <p:nvPr/>
        </p:nvSpPr>
        <p:spPr>
          <a:xfrm>
            <a:off x="1199388" y="2708910"/>
            <a:ext cx="10369296" cy="1728216"/>
          </a:xfrm>
          <a:prstGeom prst="rect">
            <a:avLst/>
          </a:prstGeom>
        </p:spPr>
        <p:txBody>
          <a:bodyPr/>
          <a:lstStyle>
            <a:lvl1pPr marL="0" indent="0" algn="l" rtl="0" eaLnBrk="0" fontAlgn="base" hangingPunct="0">
              <a:lnSpc>
                <a:spcPct val="120000"/>
              </a:lnSpc>
              <a:spcBef>
                <a:spcPct val="20000"/>
              </a:spcBef>
              <a:spcAft>
                <a:spcPct val="0"/>
              </a:spcAft>
              <a:buNone/>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de-DE" sz="2600" dirty="0"/>
              <a:t>Als Arbeitshilfe für die Hand der inklusiven Schule wurde deshalb eine übersichtliche Zusammenführung der zu erreichenden Kompetenzen verschiedener Bildungsgänge entwickelt. </a:t>
            </a:r>
          </a:p>
        </p:txBody>
      </p:sp>
    </p:spTree>
    <p:extLst>
      <p:ext uri="{BB962C8B-B14F-4D97-AF65-F5344CB8AC3E}">
        <p14:creationId xmlns:p14="http://schemas.microsoft.com/office/powerpoint/2010/main" val="33291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EAFEC-CB86-471B-A2E3-69C392A2F294}"/>
              </a:ext>
            </a:extLst>
          </p:cNvPr>
          <p:cNvSpPr>
            <a:spLocks noGrp="1"/>
          </p:cNvSpPr>
          <p:nvPr>
            <p:ph type="title"/>
          </p:nvPr>
        </p:nvSpPr>
        <p:spPr>
          <a:xfrm>
            <a:off x="2063496" y="734660"/>
            <a:ext cx="9217152" cy="1152144"/>
          </a:xfrm>
        </p:spPr>
        <p:txBody>
          <a:bodyPr/>
          <a:lstStyle/>
          <a:p>
            <a:r>
              <a:rPr lang="de-DE" dirty="0"/>
              <a:t>Ziel: Unterstützung für die Durchführung gemeinsamen Unterrichts</a:t>
            </a:r>
          </a:p>
        </p:txBody>
      </p:sp>
      <p:sp>
        <p:nvSpPr>
          <p:cNvPr id="4" name="Foliennummernplatzhalter 3">
            <a:extLst>
              <a:ext uri="{FF2B5EF4-FFF2-40B4-BE49-F238E27FC236}">
                <a16:creationId xmlns:a16="http://schemas.microsoft.com/office/drawing/2014/main" id="{B74D6D88-DC95-4C42-828C-727B20F04610}"/>
              </a:ext>
            </a:extLst>
          </p:cNvPr>
          <p:cNvSpPr>
            <a:spLocks noGrp="1"/>
          </p:cNvSpPr>
          <p:nvPr>
            <p:ph type="sldNum" sz="quarter" idx="4"/>
          </p:nvPr>
        </p:nvSpPr>
        <p:spPr/>
        <p:txBody>
          <a:bodyPr/>
          <a:lstStyle/>
          <a:p>
            <a:fld id="{62FA578C-ABEF-4FCE-AA87-C75F3679F4E0}" type="slidenum">
              <a:rPr lang="de-DE" smtClean="0"/>
              <a:pPr/>
              <a:t>6</a:t>
            </a:fld>
            <a:endParaRPr lang="de-DE" dirty="0"/>
          </a:p>
        </p:txBody>
      </p:sp>
      <p:sp>
        <p:nvSpPr>
          <p:cNvPr id="5" name="Inhaltsplatzhalter 2">
            <a:extLst>
              <a:ext uri="{FF2B5EF4-FFF2-40B4-BE49-F238E27FC236}">
                <a16:creationId xmlns:a16="http://schemas.microsoft.com/office/drawing/2014/main" id="{F113C4BC-6A5E-470F-AE2D-FD1B605DA0A4}"/>
              </a:ext>
            </a:extLst>
          </p:cNvPr>
          <p:cNvSpPr txBox="1">
            <a:spLocks/>
          </p:cNvSpPr>
          <p:nvPr/>
        </p:nvSpPr>
        <p:spPr>
          <a:xfrm>
            <a:off x="1199388" y="1861750"/>
            <a:ext cx="10369296" cy="576072"/>
          </a:xfrm>
          <a:prstGeom prst="rect">
            <a:avLst/>
          </a:prstGeom>
        </p:spPr>
        <p:txBody>
          <a:bodyPr/>
          <a:lstStyle>
            <a:lvl1pPr marL="0" indent="0" algn="l" rtl="0" eaLnBrk="0" fontAlgn="base" hangingPunct="0">
              <a:lnSpc>
                <a:spcPct val="120000"/>
              </a:lnSpc>
              <a:spcBef>
                <a:spcPct val="20000"/>
              </a:spcBef>
              <a:spcAft>
                <a:spcPct val="0"/>
              </a:spcAft>
              <a:buNone/>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0" indent="-342900">
              <a:buFont typeface="Arial" panose="020B0604020202020204" pitchFamily="34" charset="0"/>
              <a:buChar char="•"/>
            </a:pPr>
            <a:r>
              <a:rPr lang="de-DE" sz="2600" dirty="0"/>
              <a:t>Vereinfachter Zugriff auf die Anforderungen für den </a:t>
            </a:r>
            <a:r>
              <a:rPr lang="de-DE" sz="2600" dirty="0" err="1"/>
              <a:t>spU</a:t>
            </a:r>
            <a:r>
              <a:rPr lang="de-DE" sz="2600" dirty="0"/>
              <a:t> LE</a:t>
            </a:r>
          </a:p>
        </p:txBody>
      </p:sp>
      <p:sp>
        <p:nvSpPr>
          <p:cNvPr id="3" name="Rechteck 2"/>
          <p:cNvSpPr/>
          <p:nvPr/>
        </p:nvSpPr>
        <p:spPr>
          <a:xfrm>
            <a:off x="1199388" y="2593446"/>
            <a:ext cx="9217152" cy="1292662"/>
          </a:xfrm>
          <a:prstGeom prst="rect">
            <a:avLst/>
          </a:prstGeom>
        </p:spPr>
        <p:txBody>
          <a:bodyPr wrap="square">
            <a:spAutoFit/>
          </a:bodyPr>
          <a:lstStyle/>
          <a:p>
            <a:pPr marL="342900" lvl="0" indent="-342900">
              <a:buFont typeface="Arial" panose="020B0604020202020204" pitchFamily="34" charset="0"/>
              <a:buChar char="•"/>
            </a:pPr>
            <a:r>
              <a:rPr lang="de-DE" sz="2600" dirty="0"/>
              <a:t>Ermöglichung von Unterrichtsplanung auf unterschiedlichen Anspruchsniveaus bezogen auf inhaltlichen Umfang und auf Komplexität.</a:t>
            </a:r>
          </a:p>
        </p:txBody>
      </p:sp>
      <p:sp>
        <p:nvSpPr>
          <p:cNvPr id="6" name="Rechteck 5"/>
          <p:cNvSpPr/>
          <p:nvPr/>
        </p:nvSpPr>
        <p:spPr>
          <a:xfrm>
            <a:off x="1199388" y="4041732"/>
            <a:ext cx="10081260" cy="1292662"/>
          </a:xfrm>
          <a:prstGeom prst="rect">
            <a:avLst/>
          </a:prstGeom>
        </p:spPr>
        <p:txBody>
          <a:bodyPr wrap="square">
            <a:spAutoFit/>
          </a:bodyPr>
          <a:lstStyle/>
          <a:p>
            <a:pPr marL="342900" lvl="0" indent="-342900">
              <a:buFont typeface="Arial" panose="020B0604020202020204" pitchFamily="34" charset="0"/>
              <a:buChar char="•"/>
            </a:pPr>
            <a:r>
              <a:rPr lang="de-DE" sz="2600" dirty="0"/>
              <a:t>Übersicht über geforderte Themenbereiche für alle Schülerinnen und Schüler und über Themenbereiche, die nur die HS (OBS / RS)-Schülerinnen und -Schüler betreffen.</a:t>
            </a:r>
          </a:p>
        </p:txBody>
      </p:sp>
      <p:sp>
        <p:nvSpPr>
          <p:cNvPr id="7" name="Rechteck 6"/>
          <p:cNvSpPr/>
          <p:nvPr/>
        </p:nvSpPr>
        <p:spPr>
          <a:xfrm>
            <a:off x="1199388" y="5490018"/>
            <a:ext cx="10081260" cy="492443"/>
          </a:xfrm>
          <a:prstGeom prst="rect">
            <a:avLst/>
          </a:prstGeom>
        </p:spPr>
        <p:txBody>
          <a:bodyPr wrap="square">
            <a:spAutoFit/>
          </a:bodyPr>
          <a:lstStyle/>
          <a:p>
            <a:pPr marL="342900" lvl="0" indent="-342900">
              <a:buFont typeface="Arial" panose="020B0604020202020204" pitchFamily="34" charset="0"/>
              <a:buChar char="•"/>
            </a:pPr>
            <a:r>
              <a:rPr lang="de-DE" sz="2600" dirty="0"/>
              <a:t>Umfangreiche Hinweise für die individuelle Förderplanung.</a:t>
            </a:r>
          </a:p>
        </p:txBody>
      </p:sp>
    </p:spTree>
    <p:extLst>
      <p:ext uri="{BB962C8B-B14F-4D97-AF65-F5344CB8AC3E}">
        <p14:creationId xmlns:p14="http://schemas.microsoft.com/office/powerpoint/2010/main" val="278336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5F298A-B8CC-4891-91EA-2C25BB8E36B5}"/>
              </a:ext>
            </a:extLst>
          </p:cNvPr>
          <p:cNvSpPr>
            <a:spLocks noGrp="1"/>
          </p:cNvSpPr>
          <p:nvPr>
            <p:ph type="title"/>
          </p:nvPr>
        </p:nvSpPr>
        <p:spPr>
          <a:xfrm>
            <a:off x="1487424" y="651213"/>
            <a:ext cx="9937240" cy="522000"/>
          </a:xfrm>
        </p:spPr>
        <p:txBody>
          <a:bodyPr/>
          <a:lstStyle/>
          <a:p>
            <a:r>
              <a:rPr lang="de-DE" dirty="0"/>
              <a:t>Beispiel: Zusammenführung Lernen- HS</a:t>
            </a:r>
          </a:p>
        </p:txBody>
      </p:sp>
      <p:sp>
        <p:nvSpPr>
          <p:cNvPr id="6" name="Foliennummernplatzhalter 5">
            <a:extLst>
              <a:ext uri="{FF2B5EF4-FFF2-40B4-BE49-F238E27FC236}">
                <a16:creationId xmlns:a16="http://schemas.microsoft.com/office/drawing/2014/main" id="{C6018661-3AFF-4F1F-91AF-617F786BF5CD}"/>
              </a:ext>
            </a:extLst>
          </p:cNvPr>
          <p:cNvSpPr>
            <a:spLocks noGrp="1"/>
          </p:cNvSpPr>
          <p:nvPr>
            <p:ph type="sldNum" sz="quarter" idx="4"/>
          </p:nvPr>
        </p:nvSpPr>
        <p:spPr>
          <a:xfrm>
            <a:off x="0" y="6489827"/>
            <a:ext cx="514350" cy="365125"/>
          </a:xfrm>
        </p:spPr>
        <p:txBody>
          <a:bodyPr/>
          <a:lstStyle/>
          <a:p>
            <a:fld id="{62FA578C-ABEF-4FCE-AA87-C75F3679F4E0}" type="slidenum">
              <a:rPr lang="de-DE" smtClean="0"/>
              <a:pPr/>
              <a:t>7</a:t>
            </a:fld>
            <a:endParaRPr lang="de-DE" dirty="0"/>
          </a:p>
        </p:txBody>
      </p:sp>
      <p:sp>
        <p:nvSpPr>
          <p:cNvPr id="9" name="Geschweifte Klammer links 8"/>
          <p:cNvSpPr/>
          <p:nvPr/>
        </p:nvSpPr>
        <p:spPr>
          <a:xfrm>
            <a:off x="8256270" y="3429000"/>
            <a:ext cx="432054" cy="22557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Geschweifte Klammer links 9"/>
          <p:cNvSpPr/>
          <p:nvPr/>
        </p:nvSpPr>
        <p:spPr>
          <a:xfrm>
            <a:off x="8256270" y="1124712"/>
            <a:ext cx="432054" cy="216027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p:cNvSpPr txBox="1"/>
          <p:nvPr/>
        </p:nvSpPr>
        <p:spPr>
          <a:xfrm>
            <a:off x="2096331" y="4361348"/>
            <a:ext cx="5472684" cy="1015663"/>
          </a:xfrm>
          <a:prstGeom prst="rect">
            <a:avLst/>
          </a:prstGeom>
          <a:noFill/>
        </p:spPr>
        <p:txBody>
          <a:bodyPr wrap="square" rtlCol="0">
            <a:spAutoFit/>
          </a:bodyPr>
          <a:lstStyle/>
          <a:p>
            <a:r>
              <a:rPr lang="de-DE" sz="2000" dirty="0"/>
              <a:t>Die erwarteten Kompetenzen für LE </a:t>
            </a:r>
            <a:r>
              <a:rPr lang="de-DE" sz="2000"/>
              <a:t>und  </a:t>
            </a:r>
            <a:r>
              <a:rPr lang="de-DE" sz="2000" dirty="0"/>
              <a:t>HS werden jeweils in einer Datei direkt geordnet nach Kompetenzbereichen zusammengeführt. </a:t>
            </a:r>
          </a:p>
        </p:txBody>
      </p:sp>
      <p:sp>
        <p:nvSpPr>
          <p:cNvPr id="12" name="Textfeld 11"/>
          <p:cNvSpPr txBox="1"/>
          <p:nvPr/>
        </p:nvSpPr>
        <p:spPr>
          <a:xfrm>
            <a:off x="2225517" y="1646712"/>
            <a:ext cx="5472684" cy="1323439"/>
          </a:xfrm>
          <a:prstGeom prst="rect">
            <a:avLst/>
          </a:prstGeom>
          <a:noFill/>
        </p:spPr>
        <p:txBody>
          <a:bodyPr wrap="square" rtlCol="0">
            <a:spAutoFit/>
          </a:bodyPr>
          <a:lstStyle/>
          <a:p>
            <a:r>
              <a:rPr lang="de-DE" sz="2000" dirty="0"/>
              <a:t>Die erwarteten Kompetenzen in diesen Fächern  sind in den Vorgaben unterschiedlich formuliert und strukturiert. Sie können nicht direkt zusammengeführt werden. </a:t>
            </a:r>
          </a:p>
        </p:txBody>
      </p:sp>
      <p:sp>
        <p:nvSpPr>
          <p:cNvPr id="13" name="Textfeld 12"/>
          <p:cNvSpPr txBox="1"/>
          <p:nvPr/>
        </p:nvSpPr>
        <p:spPr>
          <a:xfrm>
            <a:off x="3611690" y="1124712"/>
            <a:ext cx="3528441" cy="400110"/>
          </a:xfrm>
          <a:prstGeom prst="rect">
            <a:avLst/>
          </a:prstGeom>
          <a:noFill/>
        </p:spPr>
        <p:txBody>
          <a:bodyPr wrap="square" rtlCol="0">
            <a:spAutoFit/>
          </a:bodyPr>
          <a:lstStyle/>
          <a:p>
            <a:r>
              <a:rPr lang="de-DE" sz="2000" dirty="0"/>
              <a:t>nach Unterrichtsfächern </a:t>
            </a:r>
          </a:p>
        </p:txBody>
      </p:sp>
      <p:sp>
        <p:nvSpPr>
          <p:cNvPr id="2" name="Textfeld 1"/>
          <p:cNvSpPr txBox="1"/>
          <p:nvPr/>
        </p:nvSpPr>
        <p:spPr>
          <a:xfrm>
            <a:off x="257175" y="3237478"/>
            <a:ext cx="6013704" cy="707886"/>
          </a:xfrm>
          <a:prstGeom prst="rect">
            <a:avLst/>
          </a:prstGeom>
          <a:noFill/>
          <a:ln>
            <a:solidFill>
              <a:schemeClr val="tx1"/>
            </a:solidFill>
          </a:ln>
        </p:spPr>
        <p:txBody>
          <a:bodyPr wrap="square" rtlCol="0">
            <a:spAutoFit/>
          </a:bodyPr>
          <a:lstStyle/>
          <a:p>
            <a:r>
              <a:rPr lang="de-DE" sz="2000" i="1" dirty="0"/>
              <a:t>Die Vorgaben wurden weder inhaltlich noch in der Formatierung verändert.</a:t>
            </a:r>
          </a:p>
        </p:txBody>
      </p:sp>
      <p:pic>
        <p:nvPicPr>
          <p:cNvPr id="14" name="Grafik 13">
            <a:extLst>
              <a:ext uri="{FF2B5EF4-FFF2-40B4-BE49-F238E27FC236}">
                <a16:creationId xmlns:a16="http://schemas.microsoft.com/office/drawing/2014/main" id="{99FDFE45-F6D4-4448-AD51-105DD4D1A4FB}"/>
              </a:ext>
            </a:extLst>
          </p:cNvPr>
          <p:cNvPicPr/>
          <p:nvPr/>
        </p:nvPicPr>
        <p:blipFill rotWithShape="1">
          <a:blip r:embed="rId2"/>
          <a:srcRect l="14992" t="19385" r="77831" b="46666"/>
          <a:stretch/>
        </p:blipFill>
        <p:spPr bwMode="auto">
          <a:xfrm>
            <a:off x="8698389" y="1002606"/>
            <a:ext cx="3152775" cy="4914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386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EAFEC-CB86-471B-A2E3-69C392A2F294}"/>
              </a:ext>
            </a:extLst>
          </p:cNvPr>
          <p:cNvSpPr>
            <a:spLocks noGrp="1"/>
          </p:cNvSpPr>
          <p:nvPr>
            <p:ph type="title"/>
          </p:nvPr>
        </p:nvSpPr>
        <p:spPr>
          <a:xfrm>
            <a:off x="1919479" y="836676"/>
            <a:ext cx="6480810" cy="522000"/>
          </a:xfrm>
        </p:spPr>
        <p:txBody>
          <a:bodyPr/>
          <a:lstStyle/>
          <a:p>
            <a:r>
              <a:rPr lang="de-DE" dirty="0"/>
              <a:t>Mathematik Klasse 5-9</a:t>
            </a:r>
          </a:p>
        </p:txBody>
      </p:sp>
      <p:sp>
        <p:nvSpPr>
          <p:cNvPr id="4" name="Foliennummernplatzhalter 3">
            <a:extLst>
              <a:ext uri="{FF2B5EF4-FFF2-40B4-BE49-F238E27FC236}">
                <a16:creationId xmlns:a16="http://schemas.microsoft.com/office/drawing/2014/main" id="{B74D6D88-DC95-4C42-828C-727B20F04610}"/>
              </a:ext>
            </a:extLst>
          </p:cNvPr>
          <p:cNvSpPr>
            <a:spLocks noGrp="1"/>
          </p:cNvSpPr>
          <p:nvPr>
            <p:ph type="sldNum" sz="quarter" idx="4"/>
          </p:nvPr>
        </p:nvSpPr>
        <p:spPr/>
        <p:txBody>
          <a:bodyPr/>
          <a:lstStyle/>
          <a:p>
            <a:fld id="{62FA578C-ABEF-4FCE-AA87-C75F3679F4E0}" type="slidenum">
              <a:rPr lang="de-DE" smtClean="0"/>
              <a:pPr/>
              <a:t>8</a:t>
            </a:fld>
            <a:endParaRPr lang="de-DE" dirty="0"/>
          </a:p>
        </p:txBody>
      </p:sp>
      <p:sp>
        <p:nvSpPr>
          <p:cNvPr id="11" name="Textfeld 10"/>
          <p:cNvSpPr txBox="1"/>
          <p:nvPr/>
        </p:nvSpPr>
        <p:spPr>
          <a:xfrm>
            <a:off x="10848594" y="836676"/>
            <a:ext cx="1008126" cy="681575"/>
          </a:xfrm>
          <a:prstGeom prst="rect">
            <a:avLst/>
          </a:prstGeom>
          <a:noFill/>
        </p:spPr>
        <p:txBody>
          <a:bodyPr wrap="square" rtlCol="0">
            <a:spAutoFit/>
          </a:bodyPr>
          <a:lstStyle/>
          <a:p>
            <a:endParaRPr lang="de-DE" dirty="0"/>
          </a:p>
        </p:txBody>
      </p:sp>
      <p:pic>
        <p:nvPicPr>
          <p:cNvPr id="5" name="Inhaltsplatzhalter 4"/>
          <p:cNvPicPr>
            <a:picLocks noGrp="1" noChangeAspect="1"/>
          </p:cNvPicPr>
          <p:nvPr>
            <p:ph idx="1"/>
          </p:nvPr>
        </p:nvPicPr>
        <p:blipFill>
          <a:blip r:embed="rId2"/>
          <a:stretch>
            <a:fillRect/>
          </a:stretch>
        </p:blipFill>
        <p:spPr>
          <a:xfrm>
            <a:off x="2063496" y="1268730"/>
            <a:ext cx="8136191" cy="5184458"/>
          </a:xfrm>
          <a:prstGeom prst="rect">
            <a:avLst/>
          </a:prstGeom>
        </p:spPr>
      </p:pic>
      <p:pic>
        <p:nvPicPr>
          <p:cNvPr id="6" name="Grafik 5"/>
          <p:cNvPicPr>
            <a:picLocks noChangeAspect="1"/>
          </p:cNvPicPr>
          <p:nvPr/>
        </p:nvPicPr>
        <p:blipFill>
          <a:blip r:embed="rId3"/>
          <a:stretch>
            <a:fillRect/>
          </a:stretch>
        </p:blipFill>
        <p:spPr>
          <a:xfrm>
            <a:off x="10919923" y="764301"/>
            <a:ext cx="936797" cy="504429"/>
          </a:xfrm>
          <a:prstGeom prst="rect">
            <a:avLst/>
          </a:prstGeom>
        </p:spPr>
      </p:pic>
    </p:spTree>
    <p:extLst>
      <p:ext uri="{BB962C8B-B14F-4D97-AF65-F5344CB8AC3E}">
        <p14:creationId xmlns:p14="http://schemas.microsoft.com/office/powerpoint/2010/main" val="55616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EAFEC-CB86-471B-A2E3-69C392A2F294}"/>
              </a:ext>
            </a:extLst>
          </p:cNvPr>
          <p:cNvSpPr>
            <a:spLocks noGrp="1"/>
          </p:cNvSpPr>
          <p:nvPr>
            <p:ph type="title"/>
          </p:nvPr>
        </p:nvSpPr>
        <p:spPr>
          <a:xfrm>
            <a:off x="1919479" y="836676"/>
            <a:ext cx="6480810" cy="522000"/>
          </a:xfrm>
        </p:spPr>
        <p:txBody>
          <a:bodyPr/>
          <a:lstStyle/>
          <a:p>
            <a:r>
              <a:rPr lang="de-DE" dirty="0"/>
              <a:t>Mathematik Klasse 5-9</a:t>
            </a:r>
          </a:p>
        </p:txBody>
      </p:sp>
      <p:sp>
        <p:nvSpPr>
          <p:cNvPr id="4" name="Foliennummernplatzhalter 3">
            <a:extLst>
              <a:ext uri="{FF2B5EF4-FFF2-40B4-BE49-F238E27FC236}">
                <a16:creationId xmlns:a16="http://schemas.microsoft.com/office/drawing/2014/main" id="{B74D6D88-DC95-4C42-828C-727B20F04610}"/>
              </a:ext>
            </a:extLst>
          </p:cNvPr>
          <p:cNvSpPr>
            <a:spLocks noGrp="1"/>
          </p:cNvSpPr>
          <p:nvPr>
            <p:ph type="sldNum" sz="quarter" idx="4"/>
          </p:nvPr>
        </p:nvSpPr>
        <p:spPr/>
        <p:txBody>
          <a:bodyPr/>
          <a:lstStyle/>
          <a:p>
            <a:fld id="{62FA578C-ABEF-4FCE-AA87-C75F3679F4E0}" type="slidenum">
              <a:rPr lang="de-DE" smtClean="0"/>
              <a:pPr/>
              <a:t>9</a:t>
            </a:fld>
            <a:endParaRPr lang="de-DE" dirty="0"/>
          </a:p>
        </p:txBody>
      </p:sp>
      <p:pic>
        <p:nvPicPr>
          <p:cNvPr id="10" name="Inhaltsplatzhalter 9"/>
          <p:cNvPicPr>
            <a:picLocks noGrp="1" noChangeAspect="1"/>
          </p:cNvPicPr>
          <p:nvPr>
            <p:ph idx="1"/>
          </p:nvPr>
        </p:nvPicPr>
        <p:blipFill>
          <a:blip r:embed="rId2"/>
          <a:stretch>
            <a:fillRect/>
          </a:stretch>
        </p:blipFill>
        <p:spPr>
          <a:xfrm>
            <a:off x="1775460" y="1518251"/>
            <a:ext cx="8353044" cy="4934937"/>
          </a:xfrm>
          <a:prstGeom prst="rect">
            <a:avLst/>
          </a:prstGeom>
        </p:spPr>
      </p:pic>
      <p:sp>
        <p:nvSpPr>
          <p:cNvPr id="11" name="Textfeld 10"/>
          <p:cNvSpPr txBox="1"/>
          <p:nvPr/>
        </p:nvSpPr>
        <p:spPr>
          <a:xfrm>
            <a:off x="10848594" y="836676"/>
            <a:ext cx="1008126" cy="681575"/>
          </a:xfrm>
          <a:prstGeom prst="rect">
            <a:avLst/>
          </a:prstGeom>
          <a:noFill/>
        </p:spPr>
        <p:txBody>
          <a:bodyPr wrap="square" rtlCol="0">
            <a:spAutoFit/>
          </a:bodyPr>
          <a:lstStyle/>
          <a:p>
            <a:endParaRPr lang="de-DE" dirty="0"/>
          </a:p>
        </p:txBody>
      </p:sp>
      <p:pic>
        <p:nvPicPr>
          <p:cNvPr id="13" name="Grafik 12"/>
          <p:cNvPicPr>
            <a:picLocks noChangeAspect="1"/>
          </p:cNvPicPr>
          <p:nvPr/>
        </p:nvPicPr>
        <p:blipFill>
          <a:blip r:embed="rId3"/>
          <a:stretch>
            <a:fillRect/>
          </a:stretch>
        </p:blipFill>
        <p:spPr>
          <a:xfrm>
            <a:off x="10909266" y="836677"/>
            <a:ext cx="913164" cy="576072"/>
          </a:xfrm>
          <a:prstGeom prst="rect">
            <a:avLst/>
          </a:prstGeom>
        </p:spPr>
      </p:pic>
    </p:spTree>
    <p:extLst>
      <p:ext uri="{BB962C8B-B14F-4D97-AF65-F5344CB8AC3E}">
        <p14:creationId xmlns:p14="http://schemas.microsoft.com/office/powerpoint/2010/main" val="320507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Benutzerdefinier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5CE"/>
      </a:hlink>
      <a:folHlink>
        <a:srgbClr val="3399FF"/>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1103</Words>
  <Application>Microsoft Office PowerPoint</Application>
  <PresentationFormat>Breitbild</PresentationFormat>
  <Paragraphs>209</Paragraphs>
  <Slides>17</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Folientitel</vt:lpstr>
      </vt:variant>
      <vt:variant>
        <vt:i4>17</vt:i4>
      </vt:variant>
      <vt:variant>
        <vt:lpstr>Zielgruppenorientierte Präsentationen</vt:lpstr>
      </vt:variant>
      <vt:variant>
        <vt:i4>6</vt:i4>
      </vt:variant>
    </vt:vector>
  </HeadingPairs>
  <TitlesOfParts>
    <vt:vector size="29" baseType="lpstr">
      <vt:lpstr>Arial</vt:lpstr>
      <vt:lpstr>Calibri</vt:lpstr>
      <vt:lpstr>Symbol</vt:lpstr>
      <vt:lpstr>Times New Roman</vt:lpstr>
      <vt:lpstr>Wingdings</vt:lpstr>
      <vt:lpstr>Standarddesign</vt:lpstr>
      <vt:lpstr>Materialien für einen kompetenzorientierten Unterricht Förderschwerpunkt Lernen –  </vt:lpstr>
      <vt:lpstr>Gliederung</vt:lpstr>
      <vt:lpstr>Ausgangslage</vt:lpstr>
      <vt:lpstr>Ausgangslage</vt:lpstr>
      <vt:lpstr>Angebot einer Arbeitshilfe</vt:lpstr>
      <vt:lpstr>Ziel: Unterstützung für die Durchführung gemeinsamen Unterrichts</vt:lpstr>
      <vt:lpstr>Beispiel: Zusammenführung Lernen- HS</vt:lpstr>
      <vt:lpstr>Mathematik Klasse 5-9</vt:lpstr>
      <vt:lpstr>Mathematik Klasse 5-9</vt:lpstr>
      <vt:lpstr>Ein direkter Vergleich wird möglich</vt:lpstr>
      <vt:lpstr>Deutsch 1 – 4 Erwartete Kompetenzen Sprechen und Zuhören</vt:lpstr>
      <vt:lpstr>Schuljahrgang 1 und 2 Erwartete Kompetenzen Deutsch – Kompetenzbereich Sprechen und Zuhören  </vt:lpstr>
      <vt:lpstr>Ein direkter Vergleich wird möglich</vt:lpstr>
      <vt:lpstr>Hinweise </vt:lpstr>
      <vt:lpstr>Ziel: Unterstützung für die Durchführung gemeinsamen Unterrichts</vt:lpstr>
      <vt:lpstr>Möglichkeit der Anwendung: Beispiel einer Jahresplanung  Hauptschule XXX Klasse 6 - Auszug </vt:lpstr>
      <vt:lpstr>PowerPoint-Präsentation</vt:lpstr>
      <vt:lpstr>Sem GHRS</vt:lpstr>
      <vt:lpstr>Sem GHRS kompakt</vt:lpstr>
      <vt:lpstr>Sem BBS</vt:lpstr>
      <vt:lpstr>Sem BBS kompakt</vt:lpstr>
      <vt:lpstr>NLSCHB</vt:lpstr>
      <vt:lpstr>NLSCHB kompakt</vt:lpstr>
    </vt:vector>
  </TitlesOfParts>
  <Company>HRS Berge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 Deffner</dc:creator>
  <cp:lastModifiedBy>Busch, Marc (RLSB-OS)</cp:lastModifiedBy>
  <cp:revision>358</cp:revision>
  <cp:lastPrinted>2016-03-02T13:00:33Z</cp:lastPrinted>
  <dcterms:created xsi:type="dcterms:W3CDTF">2003-11-19T17:24:49Z</dcterms:created>
  <dcterms:modified xsi:type="dcterms:W3CDTF">2022-01-25T12:27:32Z</dcterms:modified>
</cp:coreProperties>
</file>